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256" r:id="rId2"/>
    <p:sldId id="257" r:id="rId3"/>
    <p:sldId id="258" r:id="rId4"/>
    <p:sldId id="455" r:id="rId5"/>
    <p:sldId id="456" r:id="rId6"/>
    <p:sldId id="457" r:id="rId7"/>
    <p:sldId id="443" r:id="rId8"/>
    <p:sldId id="444" r:id="rId9"/>
    <p:sldId id="445" r:id="rId10"/>
    <p:sldId id="446" r:id="rId11"/>
    <p:sldId id="447" r:id="rId12"/>
    <p:sldId id="448" r:id="rId13"/>
    <p:sldId id="449" r:id="rId14"/>
    <p:sldId id="450" r:id="rId15"/>
    <p:sldId id="451" r:id="rId16"/>
    <p:sldId id="452" r:id="rId17"/>
    <p:sldId id="453" r:id="rId18"/>
    <p:sldId id="454" r:id="rId19"/>
    <p:sldId id="517" r:id="rId20"/>
    <p:sldId id="518" r:id="rId21"/>
    <p:sldId id="519" r:id="rId22"/>
    <p:sldId id="520" r:id="rId23"/>
    <p:sldId id="476" r:id="rId24"/>
    <p:sldId id="345" r:id="rId25"/>
    <p:sldId id="346" r:id="rId26"/>
    <p:sldId id="347" r:id="rId27"/>
    <p:sldId id="442"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465" r:id="rId51"/>
    <p:sldId id="466" r:id="rId52"/>
    <p:sldId id="467" r:id="rId53"/>
    <p:sldId id="468" r:id="rId54"/>
    <p:sldId id="469" r:id="rId55"/>
    <p:sldId id="470" r:id="rId56"/>
    <p:sldId id="471" r:id="rId57"/>
    <p:sldId id="472" r:id="rId58"/>
    <p:sldId id="473" r:id="rId59"/>
    <p:sldId id="474" r:id="rId60"/>
    <p:sldId id="475"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78" r:id="rId84"/>
    <p:sldId id="479" r:id="rId85"/>
    <p:sldId id="411" r:id="rId86"/>
    <p:sldId id="480" r:id="rId87"/>
    <p:sldId id="481" r:id="rId88"/>
    <p:sldId id="482" r:id="rId89"/>
    <p:sldId id="483" r:id="rId90"/>
    <p:sldId id="484" r:id="rId91"/>
    <p:sldId id="485" r:id="rId92"/>
    <p:sldId id="486" r:id="rId93"/>
    <p:sldId id="487" r:id="rId94"/>
    <p:sldId id="488" r:id="rId95"/>
    <p:sldId id="489" r:id="rId96"/>
    <p:sldId id="490" r:id="rId97"/>
    <p:sldId id="491" r:id="rId98"/>
    <p:sldId id="492" r:id="rId99"/>
    <p:sldId id="493" r:id="rId100"/>
    <p:sldId id="494" r:id="rId101"/>
    <p:sldId id="495" r:id="rId102"/>
    <p:sldId id="496" r:id="rId103"/>
    <p:sldId id="497" r:id="rId104"/>
    <p:sldId id="498" r:id="rId105"/>
    <p:sldId id="499" r:id="rId106"/>
    <p:sldId id="500" r:id="rId107"/>
    <p:sldId id="501" r:id="rId108"/>
    <p:sldId id="502" r:id="rId109"/>
    <p:sldId id="503" r:id="rId110"/>
    <p:sldId id="504" r:id="rId111"/>
    <p:sldId id="505" r:id="rId112"/>
    <p:sldId id="506" r:id="rId113"/>
    <p:sldId id="507" r:id="rId114"/>
    <p:sldId id="508" r:id="rId115"/>
    <p:sldId id="509" r:id="rId116"/>
    <p:sldId id="510" r:id="rId117"/>
    <p:sldId id="511" r:id="rId118"/>
    <p:sldId id="512" r:id="rId119"/>
    <p:sldId id="513" r:id="rId120"/>
    <p:sldId id="514" r:id="rId121"/>
    <p:sldId id="515" r:id="rId122"/>
    <p:sldId id="516" r:id="rId123"/>
    <p:sldId id="344" r:id="rId1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0"/>
    <p:restoredTop sz="89465"/>
  </p:normalViewPr>
  <p:slideViewPr>
    <p:cSldViewPr snapToGrid="0" snapToObjects="1">
      <p:cViewPr>
        <p:scale>
          <a:sx n="60" d="100"/>
          <a:sy n="60" d="100"/>
        </p:scale>
        <p:origin x="144" y="14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xfrm>
            <a:off x="1143000" y="685800"/>
            <a:ext cx="4572000" cy="3429000"/>
          </a:xfrm>
          <a:prstGeom prst="rect">
            <a:avLst/>
          </a:prstGeom>
        </p:spPr>
        <p:txBody>
          <a:bodyPr/>
          <a:lstStyle/>
          <a:p>
            <a:endParaRPr/>
          </a:p>
        </p:txBody>
      </p:sp>
      <p:sp>
        <p:nvSpPr>
          <p:cNvPr id="44" name="Shape 4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875213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多处理器调度，多处理器系统的分类：</a:t>
            </a:r>
            <a:endParaRPr kumimoji="1" lang="en-US" altLang="zh-CN" dirty="0" smtClean="0"/>
          </a:p>
          <a:p>
            <a:r>
              <a:rPr kumimoji="1" lang="zh-CN" altLang="en-US" dirty="0" smtClean="0"/>
              <a:t>按照</a:t>
            </a:r>
            <a:r>
              <a:rPr kumimoji="1" lang="en-US" altLang="zh-CN" dirty="0" smtClean="0"/>
              <a:t>CPU</a:t>
            </a:r>
            <a:r>
              <a:rPr kumimoji="1" lang="zh-CN" altLang="en-US" dirty="0" smtClean="0"/>
              <a:t>之前的联系程度来分：紧密耦合和松弛耦合</a:t>
            </a:r>
            <a:endParaRPr kumimoji="1" lang="en-US" altLang="zh-CN" dirty="0" smtClean="0"/>
          </a:p>
          <a:p>
            <a:r>
              <a:rPr kumimoji="1" lang="zh-CN" altLang="en-US" dirty="0" smtClean="0"/>
              <a:t>按照</a:t>
            </a:r>
            <a:r>
              <a:rPr kumimoji="1" lang="en-US" altLang="zh-CN" dirty="0" smtClean="0"/>
              <a:t>CPU</a:t>
            </a:r>
            <a:r>
              <a:rPr kumimoji="1" lang="zh-CN" altLang="en-US" dirty="0" smtClean="0"/>
              <a:t>功能和结构是否相同来分：对称多处理器系统和非对称多处理器系统</a:t>
            </a:r>
            <a:endParaRPr kumimoji="1" lang="en-US" altLang="zh-CN" dirty="0" smtClean="0"/>
          </a:p>
          <a:p>
            <a:r>
              <a:rPr kumimoji="1" lang="en-US" altLang="zh-CN" dirty="0" smtClean="0"/>
              <a:t>2.</a:t>
            </a:r>
            <a:r>
              <a:rPr kumimoji="1" lang="zh-CN" altLang="en-US" dirty="0" smtClean="0"/>
              <a:t>多处理器系统的进程调度：自调度、一组一组：成组调度、专用处理器调度</a:t>
            </a:r>
            <a:endParaRPr kumimoji="1" lang="en-US" altLang="zh-CN" dirty="0" smtClean="0"/>
          </a:p>
          <a:p>
            <a:r>
              <a:rPr kumimoji="1" lang="en-US" altLang="zh-CN" dirty="0" smtClean="0"/>
              <a:t>3.</a:t>
            </a:r>
            <a:r>
              <a:rPr kumimoji="1" lang="zh-CN" altLang="en-US" dirty="0" smtClean="0"/>
              <a:t>死锁的定义：由于多个进程竞争共享资源而引起的进程不能向前推进的僵死状态</a:t>
            </a:r>
            <a:endParaRPr kumimoji="1" lang="en-US" altLang="zh-CN" dirty="0" smtClean="0"/>
          </a:p>
          <a:p>
            <a:r>
              <a:rPr kumimoji="1" lang="en-US" altLang="zh-CN" dirty="0" smtClean="0"/>
              <a:t>4.</a:t>
            </a:r>
            <a:r>
              <a:rPr kumimoji="1" lang="zh-CN" altLang="en-US" dirty="0" smtClean="0"/>
              <a:t>产生死锁的四个必要条件：一个资源一次只能一个进程访问；如果一个资源已经被占用，就不能抢过来：再申请其他资源的时候需要放弃自己现在已经有的资源；资源的等待形成了一个环：环路等待</a:t>
            </a:r>
            <a:endParaRPr kumimoji="1" lang="en-US" altLang="zh-CN" dirty="0" smtClean="0"/>
          </a:p>
          <a:p>
            <a:r>
              <a:rPr kumimoji="1" lang="en-US" altLang="zh-CN" dirty="0" smtClean="0"/>
              <a:t>5.</a:t>
            </a:r>
            <a:r>
              <a:rPr kumimoji="1" lang="zh-CN" altLang="en-US" dirty="0" smtClean="0"/>
              <a:t>死锁的预防：破坏四个必要条件中的一个</a:t>
            </a:r>
            <a:endParaRPr kumimoji="1" lang="en-US" altLang="zh-CN" dirty="0" smtClean="0"/>
          </a:p>
          <a:p>
            <a:r>
              <a:rPr kumimoji="1" lang="en-US" altLang="zh-CN" dirty="0" smtClean="0"/>
              <a:t>6.</a:t>
            </a:r>
            <a:r>
              <a:rPr kumimoji="1" lang="zh-CN" altLang="en-US" dirty="0" smtClean="0"/>
              <a:t>死锁的避免：银行家算法，进行资源试分配，看看分配之后状态是否安全，安全就不会产生自锁，就可以满足资源的这个请求。</a:t>
            </a:r>
            <a:endParaRPr kumimoji="1" lang="en-US" altLang="zh-CN" dirty="0" smtClean="0"/>
          </a:p>
          <a:p>
            <a:endParaRPr kumimoji="1" lang="zh-CN" altLang="en-US" dirty="0"/>
          </a:p>
        </p:txBody>
      </p:sp>
    </p:spTree>
    <p:extLst>
      <p:ext uri="{BB962C8B-B14F-4D97-AF65-F5344CB8AC3E}">
        <p14:creationId xmlns:p14="http://schemas.microsoft.com/office/powerpoint/2010/main" val="1886806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8" name="Shape 2348"/>
          <p:cNvSpPr>
            <a:spLocks noGrp="1" noRot="1" noChangeAspect="1"/>
          </p:cNvSpPr>
          <p:nvPr>
            <p:ph type="sldImg"/>
          </p:nvPr>
        </p:nvSpPr>
        <p:spPr>
          <a:xfrm>
            <a:off x="381000" y="685800"/>
            <a:ext cx="6096000" cy="3429000"/>
          </a:xfrm>
          <a:prstGeom prst="rect">
            <a:avLst/>
          </a:prstGeom>
        </p:spPr>
        <p:txBody>
          <a:bodyPr/>
          <a:lstStyle/>
          <a:p>
            <a:endParaRPr/>
          </a:p>
        </p:txBody>
      </p:sp>
      <p:sp>
        <p:nvSpPr>
          <p:cNvPr id="2349" name="Shape 23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4381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0" name="Shape 2360"/>
          <p:cNvSpPr>
            <a:spLocks noGrp="1" noRot="1" noChangeAspect="1"/>
          </p:cNvSpPr>
          <p:nvPr>
            <p:ph type="sldImg"/>
          </p:nvPr>
        </p:nvSpPr>
        <p:spPr>
          <a:xfrm>
            <a:off x="381000" y="685800"/>
            <a:ext cx="6096000" cy="3429000"/>
          </a:xfrm>
          <a:prstGeom prst="rect">
            <a:avLst/>
          </a:prstGeom>
        </p:spPr>
        <p:txBody>
          <a:bodyPr/>
          <a:lstStyle/>
          <a:p>
            <a:endParaRPr/>
          </a:p>
        </p:txBody>
      </p:sp>
      <p:sp>
        <p:nvSpPr>
          <p:cNvPr id="2361" name="Shape 23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51272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6" name="Shape 237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7" name="Shape 237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320863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3" name="Shape 2393"/>
          <p:cNvSpPr>
            <a:spLocks noGrp="1" noRot="1" noChangeAspect="1"/>
          </p:cNvSpPr>
          <p:nvPr>
            <p:ph type="sldImg"/>
          </p:nvPr>
        </p:nvSpPr>
        <p:spPr>
          <a:xfrm>
            <a:off x="381000" y="685800"/>
            <a:ext cx="6096000" cy="3429000"/>
          </a:xfrm>
          <a:prstGeom prst="rect">
            <a:avLst/>
          </a:prstGeom>
        </p:spPr>
        <p:txBody>
          <a:bodyPr/>
          <a:lstStyle/>
          <a:p>
            <a:endParaRPr/>
          </a:p>
        </p:txBody>
      </p:sp>
      <p:sp>
        <p:nvSpPr>
          <p:cNvPr id="2394" name="Shape 239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34072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0627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r>
              <a:rPr lang="en-US" altLang="zh-CN" sz="2200" u="none" baseline="0" dirty="0" smtClean="0">
                <a:latin typeface="Helvetica Neue"/>
                <a:ea typeface="Helvetica Neue"/>
                <a:cs typeface="Helvetica Neue"/>
                <a:sym typeface="Helvetica Neue"/>
              </a:rPr>
              <a:t>L0-L5</a:t>
            </a:r>
            <a:r>
              <a:rPr lang="zh-CN" altLang="en-US" sz="2200" u="none" baseline="0" dirty="0" smtClean="0">
                <a:latin typeface="Helvetica Neue"/>
                <a:ea typeface="Helvetica Neue"/>
                <a:cs typeface="Helvetica Neue"/>
                <a:sym typeface="Helvetica Neue"/>
              </a:rPr>
              <a:t>越往下层级越低，数字越大但是层级越低，	最高层</a:t>
            </a:r>
            <a:r>
              <a:rPr lang="en-US" altLang="zh-CN" sz="2200" u="none" baseline="0" dirty="0" smtClean="0">
                <a:latin typeface="Helvetica Neue"/>
                <a:ea typeface="Helvetica Neue"/>
                <a:cs typeface="Helvetica Neue"/>
                <a:sym typeface="Helvetica Neue"/>
              </a:rPr>
              <a:t>L0</a:t>
            </a:r>
            <a:r>
              <a:rPr lang="zh-CN" altLang="en-US" sz="2200" u="none" baseline="0" dirty="0" smtClean="0">
                <a:latin typeface="Helvetica Neue"/>
                <a:ea typeface="Helvetica Neue"/>
                <a:cs typeface="Helvetica Neue"/>
                <a:sym typeface="Helvetica Neue"/>
              </a:rPr>
              <a:t>层，少量的快速</a:t>
            </a:r>
            <a:r>
              <a:rPr lang="en-US" altLang="zh-CN" sz="2200" u="none" baseline="0" dirty="0" smtClean="0">
                <a:latin typeface="Helvetica Neue"/>
                <a:ea typeface="Helvetica Neue"/>
                <a:cs typeface="Helvetica Neue"/>
                <a:sym typeface="Helvetica Neue"/>
              </a:rPr>
              <a:t>CPU</a:t>
            </a:r>
            <a:r>
              <a:rPr lang="zh-CN" altLang="en-US" sz="2200" u="none" baseline="0" dirty="0" smtClean="0">
                <a:latin typeface="Helvetica Neue"/>
                <a:ea typeface="Helvetica Neue"/>
                <a:cs typeface="Helvetica Neue"/>
                <a:sym typeface="Helvetica Neue"/>
              </a:rPr>
              <a:t>寄存器</a:t>
            </a:r>
          </a:p>
          <a:p>
            <a:r>
              <a:rPr lang="en-US" altLang="zh-CN" sz="2200" u="none" baseline="0" dirty="0" smtClean="0">
                <a:latin typeface="Helvetica Neue"/>
                <a:ea typeface="Helvetica Neue"/>
                <a:cs typeface="Helvetica Neue"/>
                <a:sym typeface="Helvetica Neue"/>
              </a:rPr>
              <a:t>L1L2</a:t>
            </a:r>
            <a:r>
              <a:rPr lang="zh-CN" altLang="en-US" sz="2200" u="none" baseline="0" dirty="0" smtClean="0">
                <a:latin typeface="Helvetica Neue"/>
                <a:ea typeface="Helvetica Neue"/>
                <a:cs typeface="Helvetica Neue"/>
                <a:sym typeface="Helvetica Neue"/>
              </a:rPr>
              <a:t>是高速缓存存储器</a:t>
            </a:r>
          </a:p>
          <a:p>
            <a:r>
              <a:rPr lang="en-US" altLang="zh-CN" sz="2200" u="none" baseline="0" dirty="0" smtClean="0">
                <a:latin typeface="Helvetica Neue"/>
                <a:ea typeface="Helvetica Neue"/>
                <a:cs typeface="Helvetica Neue"/>
                <a:sym typeface="Helvetica Neue"/>
              </a:rPr>
              <a:t>L0-2</a:t>
            </a:r>
            <a:r>
              <a:rPr lang="zh-CN" altLang="en-US" sz="2200" u="none" baseline="0" dirty="0" smtClean="0">
                <a:latin typeface="Helvetica Neue"/>
                <a:ea typeface="Helvetica Neue"/>
                <a:cs typeface="Helvetica Neue"/>
                <a:sym typeface="Helvetica Neue"/>
              </a:rPr>
              <a:t>都是在</a:t>
            </a:r>
            <a:r>
              <a:rPr lang="en-US" altLang="zh-CN" sz="2200" u="none" baseline="0" dirty="0" smtClean="0">
                <a:latin typeface="Helvetica Neue"/>
                <a:ea typeface="Helvetica Neue"/>
                <a:cs typeface="Helvetica Neue"/>
                <a:sym typeface="Helvetica Neue"/>
              </a:rPr>
              <a:t>CPU</a:t>
            </a:r>
            <a:r>
              <a:rPr lang="zh-CN" altLang="en-US" sz="2200" u="none" baseline="0" dirty="0" smtClean="0">
                <a:latin typeface="Helvetica Neue"/>
                <a:ea typeface="Helvetica Neue"/>
                <a:cs typeface="Helvetica Neue"/>
                <a:sym typeface="Helvetica Neue"/>
              </a:rPr>
              <a:t>内部</a:t>
            </a:r>
          </a:p>
          <a:p>
            <a:r>
              <a:rPr lang="en-US" altLang="zh-CN" sz="2200" u="none" baseline="0" dirty="0" smtClean="0">
                <a:latin typeface="Helvetica Neue"/>
                <a:ea typeface="Helvetica Neue"/>
                <a:cs typeface="Helvetica Neue"/>
                <a:sym typeface="Helvetica Neue"/>
              </a:rPr>
              <a:t>L3</a:t>
            </a:r>
            <a:r>
              <a:rPr lang="zh-CN" altLang="en-US" sz="2200" u="none" baseline="0" dirty="0" smtClean="0">
                <a:latin typeface="Helvetica Neue"/>
                <a:ea typeface="Helvetica Neue"/>
                <a:cs typeface="Helvetica Neue"/>
                <a:sym typeface="Helvetica Neue"/>
              </a:rPr>
              <a:t>主存，主存储器可以分为两类，</a:t>
            </a:r>
            <a:r>
              <a:rPr lang="en-US" altLang="zh-CN" sz="2200" u="none" baseline="0" dirty="0" smtClean="0">
                <a:latin typeface="Helvetica Neue"/>
                <a:ea typeface="Helvetica Neue"/>
                <a:cs typeface="Helvetica Neue"/>
                <a:sym typeface="Helvetica Neue"/>
              </a:rPr>
              <a:t>RAM</a:t>
            </a:r>
            <a:r>
              <a:rPr lang="zh-CN" altLang="en-US" sz="2200" u="none" baseline="0" dirty="0" smtClean="0">
                <a:latin typeface="Helvetica Neue"/>
                <a:ea typeface="Helvetica Neue"/>
                <a:cs typeface="Helvetica Neue"/>
                <a:sym typeface="Helvetica Neue"/>
              </a:rPr>
              <a:t>，</a:t>
            </a:r>
            <a:r>
              <a:rPr lang="en-US" altLang="zh-CN" sz="2200" u="none" baseline="0" dirty="0" smtClean="0">
                <a:latin typeface="Helvetica Neue"/>
                <a:ea typeface="Helvetica Neue"/>
                <a:cs typeface="Helvetica Neue"/>
                <a:sym typeface="Helvetica Neue"/>
              </a:rPr>
              <a:t>ROM</a:t>
            </a:r>
            <a:r>
              <a:rPr lang="zh-CN" altLang="en-US" sz="2200" u="none" baseline="0" dirty="0" smtClean="0">
                <a:latin typeface="Helvetica Neue"/>
                <a:ea typeface="Helvetica Neue"/>
                <a:cs typeface="Helvetica Neue"/>
                <a:sym typeface="Helvetica Neue"/>
              </a:rPr>
              <a:t>，</a:t>
            </a:r>
            <a:r>
              <a:rPr lang="en-US" altLang="zh-CN" sz="2200" u="none" baseline="0" dirty="0" smtClean="0">
                <a:latin typeface="Helvetica Neue"/>
                <a:ea typeface="Helvetica Neue"/>
                <a:cs typeface="Helvetica Neue"/>
                <a:sym typeface="Helvetica Neue"/>
              </a:rPr>
              <a:t>RAM</a:t>
            </a:r>
            <a:r>
              <a:rPr lang="zh-CN" altLang="en-US" sz="2200" u="none" baseline="0" dirty="0" smtClean="0">
                <a:latin typeface="Helvetica Neue"/>
                <a:ea typeface="Helvetica Neue"/>
                <a:cs typeface="Helvetica Neue"/>
                <a:sym typeface="Helvetica Neue"/>
              </a:rPr>
              <a:t>分为</a:t>
            </a:r>
            <a:r>
              <a:rPr lang="en-US" altLang="zh-CN" sz="2200" u="none" baseline="0" dirty="0" smtClean="0">
                <a:latin typeface="Helvetica Neue"/>
                <a:ea typeface="Helvetica Neue"/>
                <a:cs typeface="Helvetica Neue"/>
                <a:sym typeface="Helvetica Neue"/>
              </a:rPr>
              <a:t>SRAM</a:t>
            </a:r>
            <a:r>
              <a:rPr lang="zh-CN" altLang="en-US" sz="2200" u="none" baseline="0" dirty="0" smtClean="0">
                <a:latin typeface="Helvetica Neue"/>
                <a:ea typeface="Helvetica Neue"/>
                <a:cs typeface="Helvetica Neue"/>
                <a:sym typeface="Helvetica Neue"/>
              </a:rPr>
              <a:t>和</a:t>
            </a:r>
            <a:r>
              <a:rPr lang="en-US" altLang="zh-CN" sz="2200" u="none" baseline="0" dirty="0" smtClean="0">
                <a:latin typeface="Helvetica Neue"/>
                <a:ea typeface="Helvetica Neue"/>
                <a:cs typeface="Helvetica Neue"/>
                <a:sym typeface="Helvetica Neue"/>
              </a:rPr>
              <a:t>DRAM</a:t>
            </a:r>
            <a:r>
              <a:rPr lang="zh-CN" altLang="en-US" sz="2200" u="none" baseline="0" dirty="0" smtClean="0">
                <a:latin typeface="Helvetica Neue"/>
                <a:ea typeface="Helvetica Neue"/>
                <a:cs typeface="Helvetica Neue"/>
                <a:sym typeface="Helvetica Neue"/>
              </a:rPr>
              <a:t>，</a:t>
            </a:r>
          </a:p>
          <a:p>
            <a:r>
              <a:rPr lang="en-US" altLang="zh-CN" sz="2200" u="none" baseline="0" dirty="0" smtClean="0">
                <a:latin typeface="Helvetica Neue"/>
                <a:ea typeface="Helvetica Neue"/>
                <a:cs typeface="Helvetica Neue"/>
                <a:sym typeface="Helvetica Neue"/>
              </a:rPr>
              <a:t>L4</a:t>
            </a:r>
            <a:r>
              <a:rPr lang="zh-CN" altLang="en-US" sz="2200" u="none" baseline="0" dirty="0" smtClean="0">
                <a:latin typeface="Helvetica Neue"/>
                <a:ea typeface="Helvetica Neue"/>
                <a:cs typeface="Helvetica Neue"/>
                <a:sym typeface="Helvetica Neue"/>
              </a:rPr>
              <a:t>本地磁盘</a:t>
            </a:r>
          </a:p>
          <a:p>
            <a:r>
              <a:rPr lang="en-US" altLang="zh-CN" sz="2200" u="none" baseline="0" dirty="0" smtClean="0">
                <a:latin typeface="Helvetica Neue"/>
                <a:ea typeface="Helvetica Neue"/>
                <a:cs typeface="Helvetica Neue"/>
                <a:sym typeface="Helvetica Neue"/>
              </a:rPr>
              <a:t>L5</a:t>
            </a:r>
            <a:r>
              <a:rPr lang="zh-CN" altLang="en-US" sz="2200" u="none" baseline="0" dirty="0" smtClean="0">
                <a:latin typeface="Helvetica Neue"/>
                <a:ea typeface="Helvetica Neue"/>
                <a:cs typeface="Helvetica Neue"/>
                <a:sym typeface="Helvetica Neue"/>
              </a:rPr>
              <a:t>有的系统还包括一层附加的远程服务器上的磁盘</a:t>
            </a:r>
            <a:endParaRPr dirty="0"/>
          </a:p>
        </p:txBody>
      </p:sp>
    </p:spTree>
    <p:extLst>
      <p:ext uri="{BB962C8B-B14F-4D97-AF65-F5344CB8AC3E}">
        <p14:creationId xmlns:p14="http://schemas.microsoft.com/office/powerpoint/2010/main" val="64668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2670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63951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要工作了，它需要数据或者地址，从哪里来？先从一级缓存里面找，找不到就从二级缓存里面找，依次类推。假如</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到磁盘才有，那么这个数据就会存入内存，再存入三级缓存、二级缓存、一级缓存，最后存入寄存器，</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用它来计算了。</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所以说，可以这么看， </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是寄存器的缓存，</a:t>
            </a:r>
            <a:r>
              <a:rPr lang="en-US" altLang="zh-CN" sz="2200" b="0" i="0" u="none" strike="noStrike" dirty="0" smtClean="0">
                <a:effectLst/>
                <a:latin typeface="Helvetica Neue"/>
                <a:ea typeface="Helvetica Neue"/>
                <a:cs typeface="Helvetica Neue"/>
                <a:sym typeface="Helvetica Neue"/>
              </a:rPr>
              <a:t>L2</a:t>
            </a:r>
            <a:r>
              <a:rPr lang="zh-CN" altLang="en-US" sz="2200" b="0" i="0" u="none" strike="noStrike" dirty="0" smtClean="0">
                <a:effectLst/>
                <a:latin typeface="Helvetica Neue"/>
                <a:ea typeface="Helvetica Neue"/>
                <a:cs typeface="Helvetica Neue"/>
                <a:sym typeface="Helvetica Neue"/>
              </a:rPr>
              <a:t>是</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的缓存，依次这样下去，下面一层是上面一层的缓存。</a:t>
            </a:r>
          </a:p>
          <a:p>
            <a:r>
              <a:rPr lang="zh-CN" altLang="en-US" sz="2200" b="0" i="0" u="none" strike="noStrike" dirty="0" smtClean="0">
                <a:effectLst/>
                <a:latin typeface="Helvetica Neue"/>
                <a:ea typeface="Helvetica Neue"/>
                <a:cs typeface="Helvetica Neue"/>
                <a:sym typeface="Helvetica Neue"/>
              </a:rPr>
              <a:t>现在来讲局部性原理</a:t>
            </a:r>
            <a:br>
              <a:rPr lang="zh-CN" altLang="en-US" sz="2200" b="0" i="0" u="none" strike="noStrike" dirty="0" smtClean="0">
                <a:effectLst/>
                <a:latin typeface="Helvetica Neue"/>
                <a:ea typeface="Helvetica Neue"/>
                <a:cs typeface="Helvetica Neue"/>
                <a:sym typeface="Helvetica Neue"/>
              </a:rPr>
            </a:b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的工作要高速，我们希望</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需要的数据更多的就在</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里面，一找就找着。不希望更多的跑到下面内存乃至磁盘里面去找，这样会花更多的时间。所以当</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用了一个数据，计算机会遇见性的存入其他等会儿</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可能会用到的数据到</a:t>
            </a:r>
            <a:r>
              <a:rPr lang="en-US" altLang="zh-CN" sz="2200" b="0" i="0" u="none" strike="noStrike" dirty="0" smtClean="0">
                <a:effectLst/>
                <a:latin typeface="Helvetica Neue"/>
                <a:ea typeface="Helvetica Neue"/>
                <a:cs typeface="Helvetica Neue"/>
                <a:sym typeface="Helvetica Neue"/>
              </a:rPr>
              <a:t>L123</a:t>
            </a:r>
            <a:r>
              <a:rPr lang="zh-CN" altLang="en-US" sz="2200" b="0" i="0" u="none" strike="noStrike" dirty="0" smtClean="0">
                <a:effectLst/>
                <a:latin typeface="Helvetica Neue"/>
                <a:ea typeface="Helvetica Neue"/>
                <a:cs typeface="Helvetica Neue"/>
                <a:sym typeface="Helvetica Neue"/>
              </a:rPr>
              <a:t>内存，用到的可能性越大，就能存到越接近寄存器的层次。这也才是缓存的真正意义。那么，计算机怎样才能判断一个数据接下来可能被用到？</a:t>
            </a:r>
          </a:p>
          <a:p>
            <a:r>
              <a:rPr lang="zh-CN" altLang="en-US" sz="2200" b="0" i="0" u="none" strike="noStrike" dirty="0" smtClean="0">
                <a:effectLst/>
                <a:latin typeface="Helvetica Neue"/>
                <a:ea typeface="Helvetica Neue"/>
                <a:cs typeface="Helvetica Neue"/>
                <a:sym typeface="Helvetica Neue"/>
              </a:rPr>
              <a:t>时间局部性：如果一个信息项正在被访问，那么在近期它很可能还会被再次访问。</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这当然是正确的，用过的数据当然可能再次被用到。</a:t>
            </a:r>
          </a:p>
          <a:p>
            <a:r>
              <a:rPr lang="zh-CN" altLang="en-US" sz="2200" b="0" i="0" u="none" strike="noStrike" dirty="0" smtClean="0">
                <a:effectLst/>
                <a:latin typeface="Helvetica Neue"/>
                <a:ea typeface="Helvetica Neue"/>
                <a:cs typeface="Helvetica Neue"/>
                <a:sym typeface="Helvetica Neue"/>
              </a:rPr>
              <a:t>空间局部性：在最近的将来将用到的信息很可能与现在正在使用的信息在空间地址上是临近的。</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正在使用的这个数据地址旁边的数据，当然也是很可能被用到的。比如数组什么的</a:t>
            </a:r>
          </a:p>
          <a:p>
            <a:endParaRPr dirty="0"/>
          </a:p>
        </p:txBody>
      </p:sp>
    </p:spTree>
    <p:extLst>
      <p:ext uri="{BB962C8B-B14F-4D97-AF65-F5344CB8AC3E}">
        <p14:creationId xmlns:p14="http://schemas.microsoft.com/office/powerpoint/2010/main" val="1015800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xfrm>
            <a:off x="381000" y="685800"/>
            <a:ext cx="6096000" cy="3429000"/>
          </a:xfrm>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要工作了，它需要数据或者地址，从哪里来？先从一级缓存里面找，找不到就从二级缓存里面找，依次类推。假如</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到磁盘才有，那么这个数据就会存入内存，再存入三级缓存、二级缓存、一级缓存，最后存入寄存器，</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用它来计算了。</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所以说，可以这么看， </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是寄存器的缓存，</a:t>
            </a:r>
            <a:r>
              <a:rPr lang="en-US" altLang="zh-CN" sz="2200" b="0" i="0" u="none" strike="noStrike" dirty="0" smtClean="0">
                <a:effectLst/>
                <a:latin typeface="Helvetica Neue"/>
                <a:ea typeface="Helvetica Neue"/>
                <a:cs typeface="Helvetica Neue"/>
                <a:sym typeface="Helvetica Neue"/>
              </a:rPr>
              <a:t>L2</a:t>
            </a:r>
            <a:r>
              <a:rPr lang="zh-CN" altLang="en-US" sz="2200" b="0" i="0" u="none" strike="noStrike" dirty="0" smtClean="0">
                <a:effectLst/>
                <a:latin typeface="Helvetica Neue"/>
                <a:ea typeface="Helvetica Neue"/>
                <a:cs typeface="Helvetica Neue"/>
                <a:sym typeface="Helvetica Neue"/>
              </a:rPr>
              <a:t>是</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的缓存，依次这样下去，下面一层是上面一层的缓存。</a:t>
            </a:r>
          </a:p>
          <a:p>
            <a:r>
              <a:rPr lang="zh-CN" altLang="en-US" sz="2200" b="0" i="0" u="none" strike="noStrike" dirty="0" smtClean="0">
                <a:effectLst/>
                <a:latin typeface="Helvetica Neue"/>
                <a:ea typeface="Helvetica Neue"/>
                <a:cs typeface="Helvetica Neue"/>
                <a:sym typeface="Helvetica Neue"/>
              </a:rPr>
              <a:t>现在来讲局部性原理</a:t>
            </a:r>
            <a:br>
              <a:rPr lang="zh-CN" altLang="en-US" sz="2200" b="0" i="0" u="none" strike="noStrike" dirty="0" smtClean="0">
                <a:effectLst/>
                <a:latin typeface="Helvetica Neue"/>
                <a:ea typeface="Helvetica Neue"/>
                <a:cs typeface="Helvetica Neue"/>
                <a:sym typeface="Helvetica Neue"/>
              </a:rPr>
            </a:b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的工作要高速，我们希望</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需要的数据更多的就在</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里面，一找就找着。不希望更多的跑到下面内存乃至磁盘里面去找，这样会花更多的时间。所以当</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用了一个数据，计算机会遇见性的存入其他等会儿</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可能会用到的数据到</a:t>
            </a:r>
            <a:r>
              <a:rPr lang="en-US" altLang="zh-CN" sz="2200" b="0" i="0" u="none" strike="noStrike" dirty="0" smtClean="0">
                <a:effectLst/>
                <a:latin typeface="Helvetica Neue"/>
                <a:ea typeface="Helvetica Neue"/>
                <a:cs typeface="Helvetica Neue"/>
                <a:sym typeface="Helvetica Neue"/>
              </a:rPr>
              <a:t>L123</a:t>
            </a:r>
            <a:r>
              <a:rPr lang="zh-CN" altLang="en-US" sz="2200" b="0" i="0" u="none" strike="noStrike" dirty="0" smtClean="0">
                <a:effectLst/>
                <a:latin typeface="Helvetica Neue"/>
                <a:ea typeface="Helvetica Neue"/>
                <a:cs typeface="Helvetica Neue"/>
                <a:sym typeface="Helvetica Neue"/>
              </a:rPr>
              <a:t>内存，用到的可能性越大，就能存到越接近寄存器的层次。这也才是缓存的真正意义。那么，计算机怎样才能判断一个数据接下来可能被用到？</a:t>
            </a:r>
          </a:p>
          <a:p>
            <a:r>
              <a:rPr lang="zh-CN" altLang="en-US" sz="2200" b="0" i="0" u="none" strike="noStrike" dirty="0" smtClean="0">
                <a:effectLst/>
                <a:latin typeface="Helvetica Neue"/>
                <a:ea typeface="Helvetica Neue"/>
                <a:cs typeface="Helvetica Neue"/>
                <a:sym typeface="Helvetica Neue"/>
              </a:rPr>
              <a:t>时间局部性：如果一个信息项正在被访问，那么在近期它很可能还会被再次访问。</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这当然是正确的，用过的数据当然可能再次被用到。</a:t>
            </a:r>
          </a:p>
          <a:p>
            <a:r>
              <a:rPr lang="zh-CN" altLang="en-US" sz="2200" b="0" i="0" u="none" strike="noStrike" dirty="0" smtClean="0">
                <a:effectLst/>
                <a:latin typeface="Helvetica Neue"/>
                <a:ea typeface="Helvetica Neue"/>
                <a:cs typeface="Helvetica Neue"/>
                <a:sym typeface="Helvetica Neue"/>
              </a:rPr>
              <a:t>空间局部性：在最近的将来将用到的信息很可能与现在正在使用的信息在空间地址上是临近的。</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正在使用的这个数据地址旁边的数据，当然也是很可能被用到的。比如数组什么的</a:t>
            </a:r>
          </a:p>
          <a:p>
            <a:endParaRPr dirty="0"/>
          </a:p>
        </p:txBody>
      </p:sp>
    </p:spTree>
    <p:extLst>
      <p:ext uri="{BB962C8B-B14F-4D97-AF65-F5344CB8AC3E}">
        <p14:creationId xmlns:p14="http://schemas.microsoft.com/office/powerpoint/2010/main" val="158476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noRot="1" noChangeAspect="1"/>
          </p:cNvSpPr>
          <p:nvPr>
            <p:ph type="sldImg"/>
          </p:nvPr>
        </p:nvSpPr>
        <p:spPr>
          <a:xfrm>
            <a:off x="381000" y="685800"/>
            <a:ext cx="6096000" cy="3429000"/>
          </a:xfrm>
          <a:prstGeom prst="rect">
            <a:avLst/>
          </a:prstGeom>
        </p:spPr>
        <p:txBody>
          <a:bodyPr/>
          <a:lstStyle/>
          <a:p>
            <a:endParaRPr/>
          </a:p>
        </p:txBody>
      </p:sp>
      <p:sp>
        <p:nvSpPr>
          <p:cNvPr id="2155" name="Shape 215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83528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要工作了，它需要数据或者地址，从哪里来？先从一级缓存里面找，找不到就从二级缓存里面找，依次类推。假如</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到磁盘才有，那么这个数据就会存入内存，再存入三级缓存、二级缓存、一级缓存，最后存入寄存器，</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用它来计算了。</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所以说，可以这么看， </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是寄存器的缓存，</a:t>
            </a:r>
            <a:r>
              <a:rPr lang="en-US" altLang="zh-CN" sz="2200" b="0" i="0" u="none" strike="noStrike" dirty="0" smtClean="0">
                <a:effectLst/>
                <a:latin typeface="Helvetica Neue"/>
                <a:ea typeface="Helvetica Neue"/>
                <a:cs typeface="Helvetica Neue"/>
                <a:sym typeface="Helvetica Neue"/>
              </a:rPr>
              <a:t>L2</a:t>
            </a:r>
            <a:r>
              <a:rPr lang="zh-CN" altLang="en-US" sz="2200" b="0" i="0" u="none" strike="noStrike" dirty="0" smtClean="0">
                <a:effectLst/>
                <a:latin typeface="Helvetica Neue"/>
                <a:ea typeface="Helvetica Neue"/>
                <a:cs typeface="Helvetica Neue"/>
                <a:sym typeface="Helvetica Neue"/>
              </a:rPr>
              <a:t>是</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的缓存，依次这样下去，下面一层是上面一层的缓存。</a:t>
            </a:r>
          </a:p>
          <a:p>
            <a:r>
              <a:rPr lang="zh-CN" altLang="en-US" sz="2200" b="0" i="0" u="none" strike="noStrike" dirty="0" smtClean="0">
                <a:effectLst/>
                <a:latin typeface="Helvetica Neue"/>
                <a:ea typeface="Helvetica Neue"/>
                <a:cs typeface="Helvetica Neue"/>
                <a:sym typeface="Helvetica Neue"/>
              </a:rPr>
              <a:t>现在来讲局部性原理</a:t>
            </a:r>
            <a:br>
              <a:rPr lang="zh-CN" altLang="en-US" sz="2200" b="0" i="0" u="none" strike="noStrike" dirty="0" smtClean="0">
                <a:effectLst/>
                <a:latin typeface="Helvetica Neue"/>
                <a:ea typeface="Helvetica Neue"/>
                <a:cs typeface="Helvetica Neue"/>
                <a:sym typeface="Helvetica Neue"/>
              </a:rPr>
            </a:b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的工作要高速，我们希望</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需要的数据更多的就在</a:t>
            </a:r>
            <a:r>
              <a:rPr lang="en-US" altLang="zh-CN" sz="2200" b="0" i="0" u="none" strike="noStrike" dirty="0" smtClean="0">
                <a:effectLst/>
                <a:latin typeface="Helvetica Neue"/>
                <a:ea typeface="Helvetica Neue"/>
                <a:cs typeface="Helvetica Neue"/>
                <a:sym typeface="Helvetica Neue"/>
              </a:rPr>
              <a:t>L1</a:t>
            </a:r>
            <a:r>
              <a:rPr lang="zh-CN" altLang="en-US" sz="2200" b="0" i="0" u="none" strike="noStrike" dirty="0" smtClean="0">
                <a:effectLst/>
                <a:latin typeface="Helvetica Neue"/>
                <a:ea typeface="Helvetica Neue"/>
                <a:cs typeface="Helvetica Neue"/>
                <a:sym typeface="Helvetica Neue"/>
              </a:rPr>
              <a:t>里面，一找就找着。不希望更多的跑到下面内存乃至磁盘里面去找，这样会花更多的时间。所以当</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用了一个数据，计算机会遇见性的存入其他等会儿</a:t>
            </a:r>
            <a:r>
              <a:rPr lang="en-US" altLang="zh-CN" sz="2200" b="0" i="0" u="none" strike="noStrike" dirty="0" smtClean="0">
                <a:effectLst/>
                <a:latin typeface="Helvetica Neue"/>
                <a:ea typeface="Helvetica Neue"/>
                <a:cs typeface="Helvetica Neue"/>
                <a:sym typeface="Helvetica Neue"/>
              </a:rPr>
              <a:t>CPU</a:t>
            </a:r>
            <a:r>
              <a:rPr lang="zh-CN" altLang="en-US" sz="2200" b="0" i="0" u="none" strike="noStrike" dirty="0" smtClean="0">
                <a:effectLst/>
                <a:latin typeface="Helvetica Neue"/>
                <a:ea typeface="Helvetica Neue"/>
                <a:cs typeface="Helvetica Neue"/>
                <a:sym typeface="Helvetica Neue"/>
              </a:rPr>
              <a:t>可能会用到的数据到</a:t>
            </a:r>
            <a:r>
              <a:rPr lang="en-US" altLang="zh-CN" sz="2200" b="0" i="0" u="none" strike="noStrike" dirty="0" smtClean="0">
                <a:effectLst/>
                <a:latin typeface="Helvetica Neue"/>
                <a:ea typeface="Helvetica Neue"/>
                <a:cs typeface="Helvetica Neue"/>
                <a:sym typeface="Helvetica Neue"/>
              </a:rPr>
              <a:t>L123</a:t>
            </a:r>
            <a:r>
              <a:rPr lang="zh-CN" altLang="en-US" sz="2200" b="0" i="0" u="none" strike="noStrike" dirty="0" smtClean="0">
                <a:effectLst/>
                <a:latin typeface="Helvetica Neue"/>
                <a:ea typeface="Helvetica Neue"/>
                <a:cs typeface="Helvetica Neue"/>
                <a:sym typeface="Helvetica Neue"/>
              </a:rPr>
              <a:t>内存，用到的可能性越大，就能存到越接近寄存器的层次。这也才是缓存的真正意义。那么，计算机怎样才能判断一个数据接下来可能被用到？</a:t>
            </a:r>
          </a:p>
          <a:p>
            <a:r>
              <a:rPr lang="zh-CN" altLang="en-US" sz="2200" b="0" i="0" u="none" strike="noStrike" dirty="0" smtClean="0">
                <a:effectLst/>
                <a:latin typeface="Helvetica Neue"/>
                <a:ea typeface="Helvetica Neue"/>
                <a:cs typeface="Helvetica Neue"/>
                <a:sym typeface="Helvetica Neue"/>
              </a:rPr>
              <a:t>时间局部性：如果一个信息项正在被访问，那么在近期它很可能还会被再次访问。</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这当然是正确的，用过的数据当然可能再次被用到。</a:t>
            </a:r>
          </a:p>
          <a:p>
            <a:r>
              <a:rPr lang="zh-CN" altLang="en-US" sz="2200" b="0" i="0" u="none" strike="noStrike" dirty="0" smtClean="0">
                <a:effectLst/>
                <a:latin typeface="Helvetica Neue"/>
                <a:ea typeface="Helvetica Neue"/>
                <a:cs typeface="Helvetica Neue"/>
                <a:sym typeface="Helvetica Neue"/>
              </a:rPr>
              <a:t>空间局部性：在最近的将来将用到的信息很可能与现在正在使用的信息在空间地址上是临近的。</a:t>
            </a:r>
            <a:br>
              <a:rPr lang="zh-CN" altLang="en-US" sz="2200" b="0" i="0" u="none" strike="noStrike" dirty="0" smtClean="0">
                <a:effectLst/>
                <a:latin typeface="Helvetica Neue"/>
                <a:ea typeface="Helvetica Neue"/>
                <a:cs typeface="Helvetica Neue"/>
                <a:sym typeface="Helvetica Neue"/>
              </a:rPr>
            </a:br>
            <a:r>
              <a:rPr lang="zh-CN" altLang="en-US" sz="2200" b="0" i="0" u="none" strike="noStrike" dirty="0" smtClean="0">
                <a:effectLst/>
                <a:latin typeface="Helvetica Neue"/>
                <a:ea typeface="Helvetica Neue"/>
                <a:cs typeface="Helvetica Neue"/>
                <a:sym typeface="Helvetica Neue"/>
              </a:rPr>
              <a:t>正在使用的这个数据地址旁边的数据，当然也是很可能被用到的。比如数组什么的</a:t>
            </a:r>
          </a:p>
        </p:txBody>
      </p:sp>
    </p:spTree>
    <p:extLst>
      <p:ext uri="{BB962C8B-B14F-4D97-AF65-F5344CB8AC3E}">
        <p14:creationId xmlns:p14="http://schemas.microsoft.com/office/powerpoint/2010/main" val="2069365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xfrm>
            <a:off x="381000" y="685800"/>
            <a:ext cx="6096000" cy="3429000"/>
          </a:xfrm>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027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381000" y="685800"/>
            <a:ext cx="6096000" cy="34290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24573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97247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9594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59602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noRot="1" noChangeAspect="1"/>
          </p:cNvSpPr>
          <p:nvPr>
            <p:ph type="sldImg"/>
          </p:nvPr>
        </p:nvSpPr>
        <p:spPr>
          <a:xfrm>
            <a:off x="381000" y="685800"/>
            <a:ext cx="6096000" cy="3429000"/>
          </a:xfrm>
          <a:prstGeom prst="rect">
            <a:avLst/>
          </a:prstGeom>
        </p:spPr>
        <p:txBody>
          <a:bodyPr/>
          <a:lstStyle/>
          <a:p>
            <a:endParaRPr/>
          </a:p>
        </p:txBody>
      </p:sp>
      <p:sp>
        <p:nvSpPr>
          <p:cNvPr id="661" name="Shape 66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1326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a:spLocks noGrp="1" noRot="1" noChangeAspect="1"/>
          </p:cNvSpPr>
          <p:nvPr>
            <p:ph type="sldImg"/>
          </p:nvPr>
        </p:nvSpPr>
        <p:spPr>
          <a:xfrm>
            <a:off x="381000" y="685800"/>
            <a:ext cx="6096000" cy="3429000"/>
          </a:xfrm>
          <a:prstGeom prst="rect">
            <a:avLst/>
          </a:prstGeom>
        </p:spPr>
        <p:txBody>
          <a:bodyPr/>
          <a:lstStyle/>
          <a:p>
            <a:endParaRPr/>
          </a:p>
        </p:txBody>
      </p:sp>
      <p:sp>
        <p:nvSpPr>
          <p:cNvPr id="726" name="Shape 726"/>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06458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 name="Shape 2170"/>
          <p:cNvSpPr>
            <a:spLocks noGrp="1" noRot="1" noChangeAspect="1"/>
          </p:cNvSpPr>
          <p:nvPr>
            <p:ph type="sldImg"/>
          </p:nvPr>
        </p:nvSpPr>
        <p:spPr>
          <a:xfrm>
            <a:off x="381000" y="685800"/>
            <a:ext cx="6096000" cy="3429000"/>
          </a:xfrm>
          <a:prstGeom prst="rect">
            <a:avLst/>
          </a:prstGeom>
        </p:spPr>
        <p:txBody>
          <a:bodyPr/>
          <a:lstStyle/>
          <a:p>
            <a:endParaRPr/>
          </a:p>
        </p:txBody>
      </p:sp>
      <p:sp>
        <p:nvSpPr>
          <p:cNvPr id="2171" name="Shape 217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7889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8" name="Shape 2188"/>
          <p:cNvSpPr>
            <a:spLocks noGrp="1" noRot="1" noChangeAspect="1"/>
          </p:cNvSpPr>
          <p:nvPr>
            <p:ph type="sldImg"/>
          </p:nvPr>
        </p:nvSpPr>
        <p:spPr>
          <a:xfrm>
            <a:off x="381000" y="685800"/>
            <a:ext cx="6096000" cy="3429000"/>
          </a:xfrm>
          <a:prstGeom prst="rect">
            <a:avLst/>
          </a:prstGeom>
        </p:spPr>
        <p:txBody>
          <a:bodyPr/>
          <a:lstStyle/>
          <a:p>
            <a:endParaRPr/>
          </a:p>
        </p:txBody>
      </p:sp>
      <p:sp>
        <p:nvSpPr>
          <p:cNvPr id="2189" name="Shape 21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469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xfrm>
            <a:off x="381000" y="685800"/>
            <a:ext cx="6096000" cy="3429000"/>
          </a:xfrm>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80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 name="Shape 2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265" name="Shape 2265"/>
          <p:cNvSpPr>
            <a:spLocks noGrp="1"/>
          </p:cNvSpPr>
          <p:nvPr>
            <p:ph type="body" sz="quarter" idx="1"/>
          </p:nvPr>
        </p:nvSpPr>
        <p:spPr>
          <a:prstGeom prst="rect">
            <a:avLst/>
          </a:prstGeom>
        </p:spPr>
        <p:txBody>
          <a:bodyPr/>
          <a:lstStyle/>
          <a:p>
            <a:r>
              <a:rPr lang="zh-CN" altLang="en-US" dirty="0" smtClean="0"/>
              <a:t>怎么简化？看能不能把所有的线消掉。怎么消掉，看这个进程当前能不能执行</a:t>
            </a:r>
            <a:endParaRPr dirty="0"/>
          </a:p>
        </p:txBody>
      </p:sp>
    </p:spTree>
    <p:extLst>
      <p:ext uri="{BB962C8B-B14F-4D97-AF65-F5344CB8AC3E}">
        <p14:creationId xmlns:p14="http://schemas.microsoft.com/office/powerpoint/2010/main" val="728825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 name="Shape 2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294" name="Shape 229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50833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 name="Shape 2316"/>
          <p:cNvSpPr>
            <a:spLocks noGrp="1" noRot="1" noChangeAspect="1"/>
          </p:cNvSpPr>
          <p:nvPr>
            <p:ph type="sldImg"/>
          </p:nvPr>
        </p:nvSpPr>
        <p:spPr>
          <a:xfrm>
            <a:off x="381000" y="685800"/>
            <a:ext cx="6096000" cy="3429000"/>
          </a:xfrm>
          <a:prstGeom prst="rect">
            <a:avLst/>
          </a:prstGeom>
        </p:spPr>
        <p:txBody>
          <a:bodyPr/>
          <a:lstStyle/>
          <a:p>
            <a:endParaRPr/>
          </a:p>
        </p:txBody>
      </p:sp>
      <p:sp>
        <p:nvSpPr>
          <p:cNvPr id="2317" name="Shape 231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16446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0" name="Shape 2340"/>
          <p:cNvSpPr>
            <a:spLocks noGrp="1" noRot="1" noChangeAspect="1"/>
          </p:cNvSpPr>
          <p:nvPr>
            <p:ph type="sldImg"/>
          </p:nvPr>
        </p:nvSpPr>
        <p:spPr>
          <a:xfrm>
            <a:off x="381000" y="685800"/>
            <a:ext cx="6096000" cy="3429000"/>
          </a:xfrm>
          <a:prstGeom prst="rect">
            <a:avLst/>
          </a:prstGeom>
        </p:spPr>
        <p:txBody>
          <a:bodyPr/>
          <a:lstStyle/>
          <a:p>
            <a:endParaRPr/>
          </a:p>
        </p:txBody>
      </p:sp>
      <p:sp>
        <p:nvSpPr>
          <p:cNvPr id="2341" name="Shape 2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3771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与副标题">
    <p:bg>
      <p:bgPr>
        <a:solidFill>
          <a:srgbClr val="FFFFFF"/>
        </a:solidFill>
        <a:effectLst/>
      </p:bgPr>
    </p:bg>
    <p:spTree>
      <p:nvGrpSpPr>
        <p:cNvPr id="1" name=""/>
        <p:cNvGrpSpPr/>
        <p:nvPr/>
      </p:nvGrpSpPr>
      <p:grpSpPr>
        <a:xfrm>
          <a:off x="0" y="0"/>
          <a:ext cx="0" cy="0"/>
          <a:chOff x="0" y="0"/>
          <a:chExt cx="0" cy="0"/>
        </a:xfrm>
      </p:grpSpPr>
      <p:sp>
        <p:nvSpPr>
          <p:cNvPr id="12" name="标题文本"/>
          <p:cNvSpPr>
            <a:spLocks noGrp="1"/>
          </p:cNvSpPr>
          <p:nvPr>
            <p:ph type="title"/>
          </p:nvPr>
        </p:nvSpPr>
        <p:spPr>
          <a:xfrm>
            <a:off x="1778000" y="2298700"/>
            <a:ext cx="20828000" cy="4648200"/>
          </a:xfrm>
          <a:prstGeom prst="rect">
            <a:avLst/>
          </a:prstGeom>
        </p:spPr>
        <p:txBody>
          <a:bodyPr anchor="b"/>
          <a:lstStyle/>
          <a:p>
            <a:r>
              <a:t>标题文本</a:t>
            </a:r>
          </a:p>
        </p:txBody>
      </p:sp>
      <p:sp>
        <p:nvSpPr>
          <p:cNvPr id="13" name="正文级别 1…"/>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30"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bg>
      <p:bgPr>
        <a:solidFill>
          <a:srgbClr val="FFFFFF"/>
        </a:solidFill>
        <a:effectLst/>
      </p:bgPr>
    </p:bg>
    <p:spTree>
      <p:nvGrpSpPr>
        <p:cNvPr id="1" name=""/>
        <p:cNvGrpSpPr/>
        <p:nvPr/>
      </p:nvGrpSpPr>
      <p:grpSpPr>
        <a:xfrm>
          <a:off x="0" y="0"/>
          <a:ext cx="0" cy="0"/>
          <a:chOff x="0" y="0"/>
          <a:chExt cx="0" cy="0"/>
        </a:xfrm>
      </p:grpSpPr>
      <p:sp>
        <p:nvSpPr>
          <p:cNvPr id="37"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21" name="Chapter 数字 章节名"/>
          <p:cNvSpPr>
            <a:spLocks noGrp="1"/>
          </p:cNvSpPr>
          <p:nvPr>
            <p:ph type="body" sz="quarter" idx="13"/>
          </p:nvPr>
        </p:nvSpPr>
        <p:spPr>
          <a:xfrm>
            <a:off x="10348019" y="12765819"/>
            <a:ext cx="3687962" cy="673101"/>
          </a:xfrm>
          <a:prstGeom prst="rect">
            <a:avLst/>
          </a:prstGeom>
          <a:solidFill>
            <a:srgbClr val="FFFFFF"/>
          </a:solidFill>
        </p:spPr>
        <p:txBody>
          <a:bodyPr wrap="none">
            <a:spAutoFit/>
          </a:bodyPr>
          <a:lstStyle>
            <a:lvl1pPr marL="0" indent="0" algn="ctr">
              <a:spcBef>
                <a:spcPts val="0"/>
              </a:spcBef>
              <a:buSzTx/>
              <a:buNone/>
              <a:defRPr sz="3200">
                <a:solidFill>
                  <a:srgbClr val="797979"/>
                </a:solidFill>
                <a:latin typeface="SF Pro Display Regular"/>
                <a:ea typeface="SF Pro Display Regular"/>
                <a:cs typeface="SF Pro Display Regular"/>
                <a:sym typeface="SF Pro Display Regular"/>
              </a:defRPr>
            </a:lvl1pPr>
          </a:lstStyle>
          <a:p>
            <a:r>
              <a:t>Chapter 数字 章节名</a:t>
            </a:r>
          </a:p>
        </p:txBody>
      </p:sp>
      <p:sp>
        <p:nvSpPr>
          <p:cNvPr id="22" name="正文"/>
          <p:cNvSpPr>
            <a:spLocks noGrp="1"/>
          </p:cNvSpPr>
          <p:nvPr>
            <p:ph type="body" sz="quarter" idx="14"/>
          </p:nvPr>
        </p:nvSpPr>
        <p:spPr>
          <a:xfrm>
            <a:off x="11499849" y="6369050"/>
            <a:ext cx="1384301" cy="977901"/>
          </a:xfrm>
          <a:prstGeom prst="rect">
            <a:avLst/>
          </a:prstGeom>
        </p:spPr>
        <p:txBody>
          <a:bodyPr wrap="none">
            <a:spAutoFit/>
          </a:bodyPr>
          <a:lstStyle>
            <a:lvl1pPr marL="0" indent="0" algn="ctr">
              <a:spcBef>
                <a:spcPts val="0"/>
              </a:spcBef>
              <a:buSzTx/>
              <a:buNone/>
              <a:defRPr sz="5000">
                <a:latin typeface="Lantinghei SC Extralight"/>
                <a:ea typeface="Lantinghei SC Extralight"/>
                <a:cs typeface="Lantinghei SC Extralight"/>
                <a:sym typeface="Lantinghei SC Extralight"/>
              </a:defRPr>
            </a:lvl1pPr>
          </a:lstStyle>
          <a:p>
            <a:r>
              <a:t>正文</a:t>
            </a:r>
          </a:p>
        </p:txBody>
      </p:sp>
      <p:sp>
        <p:nvSpPr>
          <p:cNvPr id="23" name="幻灯片编号"/>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36101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6E6E6"/>
            </a:gs>
            <a:gs pos="64540">
              <a:srgbClr val="F0F0F0"/>
            </a:gs>
            <a:gs pos="88179">
              <a:srgbClr val="FAFAFA"/>
            </a:gs>
            <a:gs pos="100000">
              <a:srgbClr val="FFFFFF"/>
            </a:gs>
          </a:gsLst>
          <a:lin ang="5400000" scaled="0"/>
        </a:gradFill>
        <a:effectLst/>
      </p:bgPr>
    </p:bg>
    <p:spTree>
      <p:nvGrpSpPr>
        <p:cNvPr id="1" name=""/>
        <p:cNvGrpSpPr/>
        <p:nvPr/>
      </p:nvGrpSpPr>
      <p:grpSpPr>
        <a:xfrm>
          <a:off x="0" y="0"/>
          <a:ext cx="0" cy="0"/>
          <a:chOff x="0" y="0"/>
          <a:chExt cx="0" cy="0"/>
        </a:xfrm>
      </p:grpSpPr>
      <p:sp>
        <p:nvSpPr>
          <p:cNvPr id="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 name="标题文本"/>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4" name="正文级别 1…"/>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2.jpe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屏幕快照 2018-04-02 下午6.56.08.png" descr="屏幕快照 2018-04-02 下午6.56.08.png"/>
          <p:cNvPicPr>
            <a:picLocks noChangeAspect="1"/>
          </p:cNvPicPr>
          <p:nvPr/>
        </p:nvPicPr>
        <p:blipFill>
          <a:blip r:embed="rId2">
            <a:alphaModFix amt="25178"/>
            <a:extLst/>
          </a:blip>
          <a:srcRect t="2705" b="1395"/>
          <a:stretch>
            <a:fillRect/>
          </a:stretch>
        </p:blipFill>
        <p:spPr>
          <a:xfrm>
            <a:off x="329282" y="3071342"/>
            <a:ext cx="23691984" cy="7362757"/>
          </a:xfrm>
          <a:prstGeom prst="rect">
            <a:avLst/>
          </a:prstGeom>
          <a:ln w="12700">
            <a:miter lim="400000"/>
          </a:ln>
        </p:spPr>
      </p:pic>
      <p:sp>
        <p:nvSpPr>
          <p:cNvPr id="47" name="操作系统概论"/>
          <p:cNvSpPr/>
          <p:nvPr/>
        </p:nvSpPr>
        <p:spPr>
          <a:xfrm>
            <a:off x="6932612" y="5481167"/>
            <a:ext cx="10518776" cy="2543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3600">
                <a:latin typeface="Lantinghei SC Demibold"/>
                <a:ea typeface="Lantinghei SC Demibold"/>
                <a:cs typeface="Lantinghei SC Demibold"/>
                <a:sym typeface="Lantinghei SC Demibold"/>
              </a:defRPr>
            </a:lvl1pPr>
          </a:lstStyle>
          <a:p>
            <a:r>
              <a:t>操作系统概论</a:t>
            </a:r>
          </a:p>
        </p:txBody>
      </p:sp>
      <p:sp>
        <p:nvSpPr>
          <p:cNvPr id="48" name="Introduction to Operating System"/>
          <p:cNvSpPr/>
          <p:nvPr/>
        </p:nvSpPr>
        <p:spPr>
          <a:xfrm>
            <a:off x="6915819" y="8023514"/>
            <a:ext cx="10518777" cy="9451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600">
                <a:latin typeface="Arial"/>
                <a:ea typeface="Arial"/>
                <a:cs typeface="Arial"/>
                <a:sym typeface="Arial"/>
              </a:defRPr>
            </a:lvl1pPr>
          </a:lstStyle>
          <a:p>
            <a:r>
              <a:t>Introduction to Operating System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9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193"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199" name="资源分配图"/>
          <p:cNvGrpSpPr/>
          <p:nvPr/>
        </p:nvGrpSpPr>
        <p:grpSpPr>
          <a:xfrm>
            <a:off x="858694" y="7009343"/>
            <a:ext cx="3441701" cy="1143001"/>
            <a:chOff x="0" y="0"/>
            <a:chExt cx="3441700" cy="1143000"/>
          </a:xfrm>
        </p:grpSpPr>
        <p:sp>
          <p:nvSpPr>
            <p:cNvPr id="2198" name="资源分配图"/>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资源分配图</a:t>
              </a:r>
            </a:p>
          </p:txBody>
        </p:sp>
        <p:pic>
          <p:nvPicPr>
            <p:cNvPr id="2197" name="资源分配图" descr="资源分配图"/>
            <p:cNvPicPr>
              <a:picLocks/>
            </p:cNvPicPr>
            <p:nvPr/>
          </p:nvPicPr>
          <p:blipFill>
            <a:blip r:embed="rId4">
              <a:extLst/>
            </a:blip>
            <a:stretch>
              <a:fillRect/>
            </a:stretch>
          </p:blipFill>
          <p:spPr>
            <a:xfrm>
              <a:off x="0" y="-1"/>
              <a:ext cx="3441701" cy="1143001"/>
            </a:xfrm>
            <a:prstGeom prst="rect">
              <a:avLst/>
            </a:prstGeom>
            <a:effectLst/>
          </p:spPr>
        </p:pic>
      </p:grpSp>
      <p:grpSp>
        <p:nvGrpSpPr>
          <p:cNvPr id="2202" name="死锁定理"/>
          <p:cNvGrpSpPr/>
          <p:nvPr/>
        </p:nvGrpSpPr>
        <p:grpSpPr>
          <a:xfrm>
            <a:off x="870156" y="11027502"/>
            <a:ext cx="2806702" cy="1143001"/>
            <a:chOff x="0" y="0"/>
            <a:chExt cx="2806700" cy="1143000"/>
          </a:xfrm>
        </p:grpSpPr>
        <p:sp>
          <p:nvSpPr>
            <p:cNvPr id="2201"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200" name="死锁定理" descr="死锁定理"/>
            <p:cNvPicPr>
              <a:picLocks/>
            </p:cNvPicPr>
            <p:nvPr/>
          </p:nvPicPr>
          <p:blipFill>
            <a:blip r:embed="rId5">
              <a:extLst/>
            </a:blip>
            <a:stretch>
              <a:fillRect/>
            </a:stretch>
          </p:blipFill>
          <p:spPr>
            <a:xfrm>
              <a:off x="-1" y="-1"/>
              <a:ext cx="2806702" cy="1143001"/>
            </a:xfrm>
            <a:prstGeom prst="rect">
              <a:avLst/>
            </a:prstGeom>
            <a:effectLst/>
          </p:spPr>
        </p:pic>
      </p:grpSp>
      <p:sp>
        <p:nvSpPr>
          <p:cNvPr id="2203" name="死锁可能发生的频率"/>
          <p:cNvSpPr/>
          <p:nvPr/>
        </p:nvSpPr>
        <p:spPr>
          <a:xfrm>
            <a:off x="7524587" y="2558738"/>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死锁可能发生的频率</a:t>
            </a:r>
          </a:p>
        </p:txBody>
      </p:sp>
      <p:sp>
        <p:nvSpPr>
          <p:cNvPr id="2204" name="死锁发生时受影响的进程数量"/>
          <p:cNvSpPr/>
          <p:nvPr/>
        </p:nvSpPr>
        <p:spPr>
          <a:xfrm>
            <a:off x="7524587" y="357603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死锁发生时受影响的进程数量</a:t>
            </a:r>
          </a:p>
        </p:txBody>
      </p:sp>
      <p:sp>
        <p:nvSpPr>
          <p:cNvPr id="2205" name="p1"/>
          <p:cNvSpPr/>
          <p:nvPr/>
        </p:nvSpPr>
        <p:spPr>
          <a:xfrm>
            <a:off x="13170654" y="4612371"/>
            <a:ext cx="1263170"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p1</a:t>
            </a:r>
          </a:p>
        </p:txBody>
      </p:sp>
      <p:sp>
        <p:nvSpPr>
          <p:cNvPr id="2206" name="p2"/>
          <p:cNvSpPr/>
          <p:nvPr/>
        </p:nvSpPr>
        <p:spPr>
          <a:xfrm>
            <a:off x="13170654" y="9500278"/>
            <a:ext cx="1263170"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p2</a:t>
            </a:r>
          </a:p>
        </p:txBody>
      </p:sp>
      <p:sp>
        <p:nvSpPr>
          <p:cNvPr id="2207" name="矩形"/>
          <p:cNvSpPr/>
          <p:nvPr/>
        </p:nvSpPr>
        <p:spPr>
          <a:xfrm>
            <a:off x="7865391" y="7079517"/>
            <a:ext cx="2768602" cy="1543218"/>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08" name="圆形"/>
          <p:cNvSpPr/>
          <p:nvPr/>
        </p:nvSpPr>
        <p:spPr>
          <a:xfrm>
            <a:off x="8035737" y="7209597"/>
            <a:ext cx="741514" cy="742493"/>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09" name="圆形"/>
          <p:cNvSpPr/>
          <p:nvPr/>
        </p:nvSpPr>
        <p:spPr>
          <a:xfrm>
            <a:off x="9692926" y="7209597"/>
            <a:ext cx="741514" cy="742493"/>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10" name="圆形"/>
          <p:cNvSpPr/>
          <p:nvPr/>
        </p:nvSpPr>
        <p:spPr>
          <a:xfrm>
            <a:off x="8864332" y="7753922"/>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11" name="矩形"/>
          <p:cNvSpPr/>
          <p:nvPr/>
        </p:nvSpPr>
        <p:spPr>
          <a:xfrm>
            <a:off x="16831000" y="7028393"/>
            <a:ext cx="2768601" cy="1104901"/>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12" name="圆形"/>
          <p:cNvSpPr/>
          <p:nvPr/>
        </p:nvSpPr>
        <p:spPr>
          <a:xfrm>
            <a:off x="17335205" y="7209597"/>
            <a:ext cx="741514" cy="742493"/>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13" name="圆形"/>
          <p:cNvSpPr/>
          <p:nvPr/>
        </p:nvSpPr>
        <p:spPr>
          <a:xfrm>
            <a:off x="18296855" y="7209597"/>
            <a:ext cx="741514" cy="742493"/>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23" name="连接线"/>
          <p:cNvSpPr/>
          <p:nvPr/>
        </p:nvSpPr>
        <p:spPr>
          <a:xfrm>
            <a:off x="9152760" y="5100225"/>
            <a:ext cx="3992934" cy="18784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688" y="8399"/>
                  <a:pt x="11888" y="1199"/>
                  <a:pt x="21600" y="0"/>
                </a:cubicBezTo>
              </a:path>
            </a:pathLst>
          </a:custGeom>
          <a:ln w="50800">
            <a:solidFill>
              <a:srgbClr val="000000"/>
            </a:solidFill>
            <a:miter lim="400000"/>
            <a:tailEnd type="triangle"/>
          </a:ln>
        </p:spPr>
        <p:txBody>
          <a:bodyPr/>
          <a:lstStyle/>
          <a:p>
            <a:endParaRPr/>
          </a:p>
        </p:txBody>
      </p:sp>
      <p:sp>
        <p:nvSpPr>
          <p:cNvPr id="2224" name="连接线"/>
          <p:cNvSpPr/>
          <p:nvPr/>
        </p:nvSpPr>
        <p:spPr>
          <a:xfrm>
            <a:off x="9747837" y="5476435"/>
            <a:ext cx="3392922" cy="1439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167" y="7543"/>
                  <a:pt x="12367" y="343"/>
                  <a:pt x="21600" y="0"/>
                </a:cubicBezTo>
              </a:path>
            </a:pathLst>
          </a:custGeom>
          <a:ln w="50800">
            <a:solidFill>
              <a:srgbClr val="000000"/>
            </a:solidFill>
            <a:miter lim="400000"/>
            <a:tailEnd type="triangle"/>
          </a:ln>
        </p:spPr>
        <p:txBody>
          <a:bodyPr/>
          <a:lstStyle/>
          <a:p>
            <a:endParaRPr/>
          </a:p>
        </p:txBody>
      </p:sp>
      <p:sp>
        <p:nvSpPr>
          <p:cNvPr id="2225" name="连接线"/>
          <p:cNvSpPr/>
          <p:nvPr/>
        </p:nvSpPr>
        <p:spPr>
          <a:xfrm>
            <a:off x="9862136" y="8759406"/>
            <a:ext cx="3185673" cy="15862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621" y="13926"/>
                  <a:pt x="11821" y="21126"/>
                  <a:pt x="21600" y="21600"/>
                </a:cubicBezTo>
              </a:path>
            </a:pathLst>
          </a:custGeom>
          <a:ln w="50800">
            <a:solidFill>
              <a:srgbClr val="000000"/>
            </a:solidFill>
            <a:miter lim="400000"/>
            <a:headEnd type="triangle"/>
          </a:ln>
        </p:spPr>
        <p:txBody>
          <a:bodyPr/>
          <a:lstStyle/>
          <a:p>
            <a:endParaRPr/>
          </a:p>
        </p:txBody>
      </p:sp>
      <p:sp>
        <p:nvSpPr>
          <p:cNvPr id="2226" name="连接线"/>
          <p:cNvSpPr/>
          <p:nvPr/>
        </p:nvSpPr>
        <p:spPr>
          <a:xfrm>
            <a:off x="9321417" y="8770078"/>
            <a:ext cx="3832200" cy="1748326"/>
          </a:xfrm>
          <a:custGeom>
            <a:avLst/>
            <a:gdLst/>
            <a:ahLst/>
            <a:cxnLst>
              <a:cxn ang="0">
                <a:pos x="wd2" y="hd2"/>
              </a:cxn>
              <a:cxn ang="5400000">
                <a:pos x="wd2" y="hd2"/>
              </a:cxn>
              <a:cxn ang="10800000">
                <a:pos x="wd2" y="hd2"/>
              </a:cxn>
              <a:cxn ang="16200000">
                <a:pos x="wd2" y="hd2"/>
              </a:cxn>
            </a:cxnLst>
            <a:rect l="0" t="0" r="r" b="b"/>
            <a:pathLst>
              <a:path w="21600" h="20586" extrusionOk="0">
                <a:moveTo>
                  <a:pt x="0" y="0"/>
                </a:moveTo>
                <a:cubicBezTo>
                  <a:pt x="4433" y="14779"/>
                  <a:pt x="11633" y="21600"/>
                  <a:pt x="21600" y="20464"/>
                </a:cubicBezTo>
              </a:path>
            </a:pathLst>
          </a:custGeom>
          <a:ln w="50800">
            <a:solidFill>
              <a:srgbClr val="000000"/>
            </a:solidFill>
            <a:miter lim="400000"/>
            <a:tailEnd type="triangle"/>
          </a:ln>
        </p:spPr>
        <p:txBody>
          <a:bodyPr/>
          <a:lstStyle/>
          <a:p>
            <a:endParaRPr/>
          </a:p>
        </p:txBody>
      </p:sp>
      <p:sp>
        <p:nvSpPr>
          <p:cNvPr id="2227" name="连接线"/>
          <p:cNvSpPr/>
          <p:nvPr/>
        </p:nvSpPr>
        <p:spPr>
          <a:xfrm>
            <a:off x="14556534" y="8302676"/>
            <a:ext cx="3517576" cy="20765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70" y="21233"/>
                  <a:pt x="18670" y="14033"/>
                  <a:pt x="21600" y="0"/>
                </a:cubicBezTo>
              </a:path>
            </a:pathLst>
          </a:custGeom>
          <a:ln w="50800">
            <a:solidFill>
              <a:srgbClr val="000000"/>
            </a:solidFill>
            <a:miter lim="400000"/>
            <a:headEnd type="triangle"/>
          </a:ln>
        </p:spPr>
        <p:txBody>
          <a:bodyPr/>
          <a:lstStyle/>
          <a:p>
            <a:endParaRPr/>
          </a:p>
        </p:txBody>
      </p:sp>
      <p:sp>
        <p:nvSpPr>
          <p:cNvPr id="2228" name="连接线"/>
          <p:cNvSpPr/>
          <p:nvPr/>
        </p:nvSpPr>
        <p:spPr>
          <a:xfrm>
            <a:off x="14524062" y="5074843"/>
            <a:ext cx="3593650" cy="1818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172" y="1240"/>
                  <a:pt x="17372" y="8440"/>
                  <a:pt x="21600" y="21600"/>
                </a:cubicBezTo>
              </a:path>
            </a:pathLst>
          </a:custGeom>
          <a:ln w="50800">
            <a:solidFill>
              <a:srgbClr val="000000"/>
            </a:solidFill>
            <a:miter lim="400000"/>
            <a:tailEnd type="triangle"/>
          </a:ln>
        </p:spPr>
        <p:txBody>
          <a:bodyPr/>
          <a:lstStyle/>
          <a:p>
            <a:endParaRPr/>
          </a:p>
        </p:txBody>
      </p:sp>
      <p:sp>
        <p:nvSpPr>
          <p:cNvPr id="2220" name="指向进程—&gt;分配给进程"/>
          <p:cNvSpPr/>
          <p:nvPr/>
        </p:nvSpPr>
        <p:spPr>
          <a:xfrm>
            <a:off x="17590098" y="4324350"/>
            <a:ext cx="620649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指向进程—&gt;分配给进程</a:t>
            </a:r>
          </a:p>
        </p:txBody>
      </p:sp>
      <p:sp>
        <p:nvSpPr>
          <p:cNvPr id="2221" name="进程发出—&gt;进程请求"/>
          <p:cNvSpPr/>
          <p:nvPr/>
        </p:nvSpPr>
        <p:spPr>
          <a:xfrm>
            <a:off x="17590096" y="5240963"/>
            <a:ext cx="5634991"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进程发出—&gt;进程请求</a:t>
            </a:r>
          </a:p>
        </p:txBody>
      </p:sp>
      <p:pic>
        <p:nvPicPr>
          <p:cNvPr id="34" name="图片 33"/>
          <p:cNvPicPr>
            <a:picLocks noChangeAspect="1"/>
          </p:cNvPicPr>
          <p:nvPr/>
        </p:nvPicPr>
        <p:blipFill>
          <a:blip r:embed="rId6"/>
          <a:stretch>
            <a:fillRect/>
          </a:stretch>
        </p:blipFill>
        <p:spPr>
          <a:xfrm>
            <a:off x="20193000" y="850715"/>
            <a:ext cx="3352800" cy="1346200"/>
          </a:xfrm>
          <a:prstGeom prst="rect">
            <a:avLst/>
          </a:prstGeom>
        </p:spPr>
      </p:pic>
      <p:sp>
        <p:nvSpPr>
          <p:cNvPr id="35" name="3.6.4.0 死锁的检测和解除"/>
          <p:cNvSpPr/>
          <p:nvPr/>
        </p:nvSpPr>
        <p:spPr>
          <a:xfrm>
            <a:off x="69086" y="59914"/>
            <a:ext cx="379591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3.6.4.0 死锁的检测和解除</a:t>
            </a:r>
          </a:p>
        </p:txBody>
      </p:sp>
      <p:grpSp>
        <p:nvGrpSpPr>
          <p:cNvPr id="36" name="何时调用检测算法"/>
          <p:cNvGrpSpPr/>
          <p:nvPr/>
        </p:nvGrpSpPr>
        <p:grpSpPr>
          <a:xfrm>
            <a:off x="809057" y="2991184"/>
            <a:ext cx="5346701" cy="1143001"/>
            <a:chOff x="0" y="0"/>
            <a:chExt cx="5346700" cy="1143000"/>
          </a:xfrm>
        </p:grpSpPr>
        <p:sp>
          <p:nvSpPr>
            <p:cNvPr id="37" name="何时调用检测算法"/>
            <p:cNvSpPr/>
            <p:nvPr/>
          </p:nvSpPr>
          <p:spPr>
            <a:xfrm>
              <a:off x="38100" y="38100"/>
              <a:ext cx="527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何时调用检测算法</a:t>
              </a:r>
            </a:p>
          </p:txBody>
        </p:sp>
        <p:pic>
          <p:nvPicPr>
            <p:cNvPr id="38" name="何时调用检测算法" descr="何时调用检测算法"/>
            <p:cNvPicPr>
              <a:picLocks/>
            </p:cNvPicPr>
            <p:nvPr/>
          </p:nvPicPr>
          <p:blipFill>
            <a:blip r:embed="rId7">
              <a:alphaModFix amt="19537"/>
              <a:extLst/>
            </a:blip>
            <a:stretch>
              <a:fillRect/>
            </a:stretch>
          </p:blipFill>
          <p:spPr>
            <a:xfrm>
              <a:off x="0" y="-1"/>
              <a:ext cx="5346701" cy="1143001"/>
            </a:xfrm>
            <a:prstGeom prst="rect">
              <a:avLst/>
            </a:prstGeom>
            <a:ln w="50800" cmpd="sng">
              <a:solidFill>
                <a:schemeClr val="tx1"/>
              </a:solidFill>
              <a:prstDash val="solid"/>
            </a:ln>
            <a:effectLst/>
          </p:spPr>
        </p:pic>
      </p:grpSp>
    </p:spTree>
    <p:extLst>
      <p:ext uri="{BB962C8B-B14F-4D97-AF65-F5344CB8AC3E}">
        <p14:creationId xmlns:p14="http://schemas.microsoft.com/office/powerpoint/2010/main" val="1650454696"/>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6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7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373" name="例题精讲✍️"/>
          <p:cNvGrpSpPr/>
          <p:nvPr/>
        </p:nvGrpSpPr>
        <p:grpSpPr>
          <a:xfrm>
            <a:off x="546771" y="459108"/>
            <a:ext cx="3441701" cy="1143001"/>
            <a:chOff x="0" y="0"/>
            <a:chExt cx="3441700" cy="1143000"/>
          </a:xfrm>
        </p:grpSpPr>
        <p:sp>
          <p:nvSpPr>
            <p:cNvPr id="372"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371"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374"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75"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76"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77"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78"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79"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80" name="20KB:120KB"/>
          <p:cNvSpPr/>
          <p:nvPr/>
        </p:nvSpPr>
        <p:spPr>
          <a:xfrm>
            <a:off x="3030421"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20KB:120KB</a:t>
            </a:r>
          </a:p>
        </p:txBody>
      </p:sp>
      <p:sp>
        <p:nvSpPr>
          <p:cNvPr id="381" name="200KB:100KB"/>
          <p:cNvSpPr/>
          <p:nvPr/>
        </p:nvSpPr>
        <p:spPr>
          <a:xfrm>
            <a:off x="7084881" y="4776389"/>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382" name="400KB:60KB"/>
          <p:cNvSpPr/>
          <p:nvPr/>
        </p:nvSpPr>
        <p:spPr>
          <a:xfrm>
            <a:off x="11799945"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383" name="若系统采用循环首次适应算法：—&gt;加一个循环指针"/>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循环首次适应算法：—&gt;加一个循环指针</a:t>
            </a:r>
          </a:p>
        </p:txBody>
      </p:sp>
      <p:sp>
        <p:nvSpPr>
          <p:cNvPr id="384"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385"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386"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387"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388"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389" name="矩形"/>
          <p:cNvSpPr/>
          <p:nvPr/>
        </p:nvSpPr>
        <p:spPr>
          <a:xfrm>
            <a:off x="2842772"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90" name="矩形"/>
          <p:cNvSpPr/>
          <p:nvPr/>
        </p:nvSpPr>
        <p:spPr>
          <a:xfrm>
            <a:off x="762429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91" name="线条"/>
          <p:cNvSpPr/>
          <p:nvPr/>
        </p:nvSpPr>
        <p:spPr>
          <a:xfrm>
            <a:off x="5489274"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92" name="线条"/>
          <p:cNvSpPr/>
          <p:nvPr/>
        </p:nvSpPr>
        <p:spPr>
          <a:xfrm>
            <a:off x="755873"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93" name="矩形"/>
          <p:cNvSpPr/>
          <p:nvPr/>
        </p:nvSpPr>
        <p:spPr>
          <a:xfrm>
            <a:off x="1242932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94" name="线条"/>
          <p:cNvSpPr/>
          <p:nvPr/>
        </p:nvSpPr>
        <p:spPr>
          <a:xfrm>
            <a:off x="10294304" y="8677167"/>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95" name="50KB:90KB"/>
          <p:cNvSpPr/>
          <p:nvPr/>
        </p:nvSpPr>
        <p:spPr>
          <a:xfrm>
            <a:off x="2556495" y="9401804"/>
            <a:ext cx="322685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50KB:90KB</a:t>
            </a:r>
          </a:p>
        </p:txBody>
      </p:sp>
      <p:sp>
        <p:nvSpPr>
          <p:cNvPr id="396" name="200KB:100KB"/>
          <p:cNvSpPr/>
          <p:nvPr/>
        </p:nvSpPr>
        <p:spPr>
          <a:xfrm>
            <a:off x="7841093" y="9401804"/>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397" name="400KB:60KB"/>
          <p:cNvSpPr/>
          <p:nvPr/>
        </p:nvSpPr>
        <p:spPr>
          <a:xfrm>
            <a:off x="11936120" y="9401805"/>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398" name="线条"/>
          <p:cNvSpPr/>
          <p:nvPr/>
        </p:nvSpPr>
        <p:spPr>
          <a:xfrm flipV="1">
            <a:off x="2997802" y="4402418"/>
            <a:ext cx="1" cy="1143001"/>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399" name="线条"/>
          <p:cNvSpPr/>
          <p:nvPr/>
        </p:nvSpPr>
        <p:spPr>
          <a:xfrm flipV="1">
            <a:off x="7730732" y="9372844"/>
            <a:ext cx="1" cy="1143001"/>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400" name="矩形"/>
          <p:cNvSpPr/>
          <p:nvPr/>
        </p:nvSpPr>
        <p:spPr>
          <a:xfrm>
            <a:off x="8559897" y="10874954"/>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01" name="矩形"/>
          <p:cNvSpPr/>
          <p:nvPr/>
        </p:nvSpPr>
        <p:spPr>
          <a:xfrm>
            <a:off x="13341419" y="10874954"/>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02" name="线条"/>
          <p:cNvSpPr/>
          <p:nvPr/>
        </p:nvSpPr>
        <p:spPr>
          <a:xfrm>
            <a:off x="11206398" y="1120870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03" name="线条"/>
          <p:cNvSpPr/>
          <p:nvPr/>
        </p:nvSpPr>
        <p:spPr>
          <a:xfrm>
            <a:off x="6472997" y="11208707"/>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04" name="矩形"/>
          <p:cNvSpPr/>
          <p:nvPr/>
        </p:nvSpPr>
        <p:spPr>
          <a:xfrm>
            <a:off x="18146450" y="10874954"/>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05" name="线条"/>
          <p:cNvSpPr/>
          <p:nvPr/>
        </p:nvSpPr>
        <p:spPr>
          <a:xfrm>
            <a:off x="16011428" y="11208706"/>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06" name="50KB:90KB"/>
          <p:cNvSpPr/>
          <p:nvPr/>
        </p:nvSpPr>
        <p:spPr>
          <a:xfrm>
            <a:off x="8352570" y="11933343"/>
            <a:ext cx="306895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50KB:90KB</a:t>
            </a:r>
          </a:p>
        </p:txBody>
      </p:sp>
      <p:sp>
        <p:nvSpPr>
          <p:cNvPr id="407" name="220KB:80KB"/>
          <p:cNvSpPr/>
          <p:nvPr/>
        </p:nvSpPr>
        <p:spPr>
          <a:xfrm>
            <a:off x="12896222" y="119333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220KB:80KB</a:t>
            </a:r>
          </a:p>
        </p:txBody>
      </p:sp>
      <p:sp>
        <p:nvSpPr>
          <p:cNvPr id="408" name="400KB:60KB"/>
          <p:cNvSpPr/>
          <p:nvPr/>
        </p:nvSpPr>
        <p:spPr>
          <a:xfrm>
            <a:off x="18722024" y="11933343"/>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409" name="线条"/>
          <p:cNvSpPr/>
          <p:nvPr/>
        </p:nvSpPr>
        <p:spPr>
          <a:xfrm flipV="1">
            <a:off x="18450400" y="11882543"/>
            <a:ext cx="1" cy="1143000"/>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44"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45638411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1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13"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414" name="首次适应算法"/>
          <p:cNvSpPr/>
          <p:nvPr/>
        </p:nvSpPr>
        <p:spPr>
          <a:xfrm>
            <a:off x="860814" y="3455097"/>
            <a:ext cx="394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415"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416" name="循环首次适应算法"/>
          <p:cNvSpPr/>
          <p:nvPr/>
        </p:nvSpPr>
        <p:spPr>
          <a:xfrm>
            <a:off x="811098" y="6477235"/>
            <a:ext cx="521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417" name="最佳适应算法"/>
          <p:cNvSpPr/>
          <p:nvPr/>
        </p:nvSpPr>
        <p:spPr>
          <a:xfrm>
            <a:off x="860814" y="9594678"/>
            <a:ext cx="394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418" name="从上次找到的空闲分区的下一个空闲分区开始查找"/>
          <p:cNvSpPr/>
          <p:nvPr/>
        </p:nvSpPr>
        <p:spPr>
          <a:xfrm>
            <a:off x="7607029" y="6077185"/>
            <a:ext cx="7201594" cy="18161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从</a:t>
            </a:r>
            <a:r>
              <a:rPr b="1">
                <a:solidFill>
                  <a:schemeClr val="accent5"/>
                </a:solidFill>
                <a:latin typeface="Helvetica"/>
                <a:ea typeface="Helvetica"/>
                <a:cs typeface="Helvetica"/>
                <a:sym typeface="Helvetica"/>
              </a:rPr>
              <a:t>上次找到的</a:t>
            </a:r>
            <a:r>
              <a:t>空闲分区的</a:t>
            </a:r>
            <a:r>
              <a:rPr b="1">
                <a:solidFill>
                  <a:schemeClr val="accent5"/>
                </a:solidFill>
                <a:latin typeface="Helvetica"/>
                <a:ea typeface="Helvetica"/>
                <a:cs typeface="Helvetica"/>
                <a:sym typeface="Helvetica"/>
              </a:rPr>
              <a:t>下一个</a:t>
            </a:r>
            <a:r>
              <a:t>空闲分区开始查找</a:t>
            </a:r>
          </a:p>
        </p:txBody>
      </p:sp>
      <p:sp>
        <p:nvSpPr>
          <p:cNvPr id="419" name="空闲区分布均匀"/>
          <p:cNvSpPr/>
          <p:nvPr/>
        </p:nvSpPr>
        <p:spPr>
          <a:xfrm>
            <a:off x="16372154" y="6362700"/>
            <a:ext cx="455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空闲区分布均匀</a:t>
            </a:r>
          </a:p>
        </p:txBody>
      </p:sp>
      <p:pic>
        <p:nvPicPr>
          <p:cNvPr id="421"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
        <p:nvSpPr>
          <p:cNvPr id="1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78371736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2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25"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426" name="首次适应算法"/>
          <p:cNvSpPr/>
          <p:nvPr/>
        </p:nvSpPr>
        <p:spPr>
          <a:xfrm>
            <a:off x="860814" y="3455097"/>
            <a:ext cx="394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427"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428" name="循环首次适应算法"/>
          <p:cNvSpPr/>
          <p:nvPr/>
        </p:nvSpPr>
        <p:spPr>
          <a:xfrm>
            <a:off x="811098" y="6477235"/>
            <a:ext cx="521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429" name="最佳适应算法"/>
          <p:cNvSpPr/>
          <p:nvPr/>
        </p:nvSpPr>
        <p:spPr>
          <a:xfrm>
            <a:off x="860814" y="9594678"/>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430" name="空闲分区链以分区大小递增的顺序链接…"/>
          <p:cNvSpPr/>
          <p:nvPr/>
        </p:nvSpPr>
        <p:spPr>
          <a:xfrm>
            <a:off x="6394997" y="8216093"/>
            <a:ext cx="10478807" cy="377317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10000"/>
              </a:lnSpc>
              <a:defRPr sz="4800"/>
            </a:pPr>
            <a:r>
              <a:t>空闲分区链以</a:t>
            </a:r>
            <a:r>
              <a:rPr b="1">
                <a:solidFill>
                  <a:schemeClr val="accent5"/>
                </a:solidFill>
                <a:latin typeface="Helvetica"/>
                <a:ea typeface="Helvetica"/>
                <a:cs typeface="Helvetica"/>
                <a:sym typeface="Helvetica"/>
              </a:rPr>
              <a:t>分区大小递增</a:t>
            </a:r>
            <a:r>
              <a:t>的顺序链接</a:t>
            </a:r>
          </a:p>
          <a:p>
            <a:pPr>
              <a:lnSpc>
                <a:spcPct val="110000"/>
              </a:lnSpc>
              <a:defRPr sz="4800"/>
            </a:pPr>
            <a:r>
              <a:t>从</a:t>
            </a:r>
            <a:r>
              <a:rPr b="1">
                <a:solidFill>
                  <a:schemeClr val="accent5"/>
                </a:solidFill>
                <a:latin typeface="Helvetica"/>
                <a:ea typeface="Helvetica"/>
                <a:cs typeface="Helvetica"/>
                <a:sym typeface="Helvetica"/>
              </a:rPr>
              <a:t>链首</a:t>
            </a:r>
            <a:r>
              <a:t>开始查找</a:t>
            </a:r>
          </a:p>
          <a:p>
            <a:pPr>
              <a:lnSpc>
                <a:spcPct val="110000"/>
              </a:lnSpc>
              <a:defRPr sz="4800"/>
            </a:pPr>
            <a:r>
              <a:t>直至找到第一个与进程请求的空间大小</a:t>
            </a:r>
            <a:r>
              <a:rPr b="1">
                <a:solidFill>
                  <a:schemeClr val="accent5"/>
                </a:solidFill>
                <a:latin typeface="Helvetica"/>
                <a:ea typeface="Helvetica"/>
                <a:cs typeface="Helvetica"/>
                <a:sym typeface="Helvetica"/>
              </a:rPr>
              <a:t>最接近</a:t>
            </a:r>
            <a:r>
              <a:t>的空闲分区</a:t>
            </a:r>
          </a:p>
        </p:txBody>
      </p:sp>
      <p:sp>
        <p:nvSpPr>
          <p:cNvPr id="431" name="提高内存利用率"/>
          <p:cNvSpPr/>
          <p:nvPr/>
        </p:nvSpPr>
        <p:spPr>
          <a:xfrm>
            <a:off x="17752288" y="9607378"/>
            <a:ext cx="4559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提高内存利用率</a:t>
            </a:r>
          </a:p>
        </p:txBody>
      </p:sp>
      <p:pic>
        <p:nvPicPr>
          <p:cNvPr id="433"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
        <p:nvSpPr>
          <p:cNvPr id="1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6609185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3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37"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440" name="例题精讲✍️"/>
          <p:cNvGrpSpPr/>
          <p:nvPr/>
        </p:nvGrpSpPr>
        <p:grpSpPr>
          <a:xfrm>
            <a:off x="546771" y="459108"/>
            <a:ext cx="3441701" cy="1143001"/>
            <a:chOff x="0" y="0"/>
            <a:chExt cx="3441700" cy="1143000"/>
          </a:xfrm>
        </p:grpSpPr>
        <p:sp>
          <p:nvSpPr>
            <p:cNvPr id="439"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438"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441"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42"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43"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44"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45"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46"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47" name="20KB:120KB"/>
          <p:cNvSpPr/>
          <p:nvPr/>
        </p:nvSpPr>
        <p:spPr>
          <a:xfrm>
            <a:off x="3030421"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20KB:120KB</a:t>
            </a:r>
          </a:p>
        </p:txBody>
      </p:sp>
      <p:sp>
        <p:nvSpPr>
          <p:cNvPr id="448" name="200KB:100KB"/>
          <p:cNvSpPr/>
          <p:nvPr/>
        </p:nvSpPr>
        <p:spPr>
          <a:xfrm>
            <a:off x="7084881" y="4776389"/>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449" name="400KB:60KB"/>
          <p:cNvSpPr/>
          <p:nvPr/>
        </p:nvSpPr>
        <p:spPr>
          <a:xfrm>
            <a:off x="11799945"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450" name="若系统采用最佳适应算法：空闲链按分区大小递增"/>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最佳适应算法：空闲链按分区大小递增</a:t>
            </a:r>
          </a:p>
        </p:txBody>
      </p:sp>
      <p:sp>
        <p:nvSpPr>
          <p:cNvPr id="451"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452"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453"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454"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455"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2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55677829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5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462" name="例题精讲✍️"/>
          <p:cNvGrpSpPr/>
          <p:nvPr/>
        </p:nvGrpSpPr>
        <p:grpSpPr>
          <a:xfrm>
            <a:off x="546771" y="459108"/>
            <a:ext cx="3441701" cy="1143001"/>
            <a:chOff x="0" y="0"/>
            <a:chExt cx="3441700" cy="1143000"/>
          </a:xfrm>
        </p:grpSpPr>
        <p:sp>
          <p:nvSpPr>
            <p:cNvPr id="461"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460"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463"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64"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65"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66"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67"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68"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69" name="20KB:120KB"/>
          <p:cNvSpPr/>
          <p:nvPr/>
        </p:nvSpPr>
        <p:spPr>
          <a:xfrm>
            <a:off x="1205895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470" name="200KB:100KB"/>
          <p:cNvSpPr/>
          <p:nvPr/>
        </p:nvSpPr>
        <p:spPr>
          <a:xfrm>
            <a:off x="7005844" y="4651243"/>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471" name="400KB:60KB"/>
          <p:cNvSpPr/>
          <p:nvPr/>
        </p:nvSpPr>
        <p:spPr>
          <a:xfrm>
            <a:off x="227057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400KB:60KB</a:t>
            </a:r>
          </a:p>
        </p:txBody>
      </p:sp>
      <p:sp>
        <p:nvSpPr>
          <p:cNvPr id="472" name="若系统采用最佳适应算法：空闲链按分区大小递增"/>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最佳适应算法：空闲链按分区大小递增</a:t>
            </a:r>
          </a:p>
        </p:txBody>
      </p:sp>
      <p:sp>
        <p:nvSpPr>
          <p:cNvPr id="473"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474"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475"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476"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477"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2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18652047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81"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484" name="例题精讲✍️"/>
          <p:cNvGrpSpPr/>
          <p:nvPr/>
        </p:nvGrpSpPr>
        <p:grpSpPr>
          <a:xfrm>
            <a:off x="546771" y="459108"/>
            <a:ext cx="3441701" cy="1143001"/>
            <a:chOff x="0" y="0"/>
            <a:chExt cx="3441700" cy="1143000"/>
          </a:xfrm>
        </p:grpSpPr>
        <p:sp>
          <p:nvSpPr>
            <p:cNvPr id="483"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482"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485"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86"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87"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88"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89"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490"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491" name="20KB:120KB"/>
          <p:cNvSpPr/>
          <p:nvPr/>
        </p:nvSpPr>
        <p:spPr>
          <a:xfrm>
            <a:off x="1205895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492" name="200KB:100KB"/>
          <p:cNvSpPr/>
          <p:nvPr/>
        </p:nvSpPr>
        <p:spPr>
          <a:xfrm>
            <a:off x="7005844" y="4651243"/>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493" name="400KB:60KB"/>
          <p:cNvSpPr/>
          <p:nvPr/>
        </p:nvSpPr>
        <p:spPr>
          <a:xfrm>
            <a:off x="227057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400KB:60KB</a:t>
            </a:r>
          </a:p>
        </p:txBody>
      </p:sp>
      <p:sp>
        <p:nvSpPr>
          <p:cNvPr id="494" name="若系统采用最佳适应算法：空闲链按分区大小递增"/>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最佳适应算法：空闲链按分区大小递增</a:t>
            </a:r>
          </a:p>
        </p:txBody>
      </p:sp>
      <p:sp>
        <p:nvSpPr>
          <p:cNvPr id="495"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496"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497"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498"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499"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500" name="矩形"/>
          <p:cNvSpPr/>
          <p:nvPr/>
        </p:nvSpPr>
        <p:spPr>
          <a:xfrm>
            <a:off x="3536623"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01" name="矩形"/>
          <p:cNvSpPr/>
          <p:nvPr/>
        </p:nvSpPr>
        <p:spPr>
          <a:xfrm>
            <a:off x="831814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02" name="线条"/>
          <p:cNvSpPr/>
          <p:nvPr/>
        </p:nvSpPr>
        <p:spPr>
          <a:xfrm>
            <a:off x="6183124"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03" name="线条"/>
          <p:cNvSpPr/>
          <p:nvPr/>
        </p:nvSpPr>
        <p:spPr>
          <a:xfrm>
            <a:off x="1449723"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04" name="矩形"/>
          <p:cNvSpPr/>
          <p:nvPr/>
        </p:nvSpPr>
        <p:spPr>
          <a:xfrm>
            <a:off x="1312317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05" name="线条"/>
          <p:cNvSpPr/>
          <p:nvPr/>
        </p:nvSpPr>
        <p:spPr>
          <a:xfrm>
            <a:off x="10988154" y="875086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06" name="20KB:120KB"/>
          <p:cNvSpPr/>
          <p:nvPr/>
        </p:nvSpPr>
        <p:spPr>
          <a:xfrm>
            <a:off x="1287980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07" name="200KB:100KB"/>
          <p:cNvSpPr/>
          <p:nvPr/>
        </p:nvSpPr>
        <p:spPr>
          <a:xfrm>
            <a:off x="7826695" y="9648038"/>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08" name="430KB:30KB"/>
          <p:cNvSpPr/>
          <p:nvPr/>
        </p:nvSpPr>
        <p:spPr>
          <a:xfrm>
            <a:off x="309142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solidFill>
                  <a:schemeClr val="accent5"/>
                </a:solidFill>
                <a:latin typeface="Helvetica"/>
                <a:ea typeface="Helvetica"/>
                <a:cs typeface="Helvetica"/>
                <a:sym typeface="Helvetica"/>
              </a:defRPr>
            </a:lvl1pPr>
          </a:lstStyle>
          <a:p>
            <a:r>
              <a:t>430KB:30KB</a:t>
            </a:r>
          </a:p>
        </p:txBody>
      </p:sp>
      <p:sp>
        <p:nvSpPr>
          <p:cNvPr id="3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31642686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1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12"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515" name="例题精讲✍️"/>
          <p:cNvGrpSpPr/>
          <p:nvPr/>
        </p:nvGrpSpPr>
        <p:grpSpPr>
          <a:xfrm>
            <a:off x="546771" y="459108"/>
            <a:ext cx="3441701" cy="1143001"/>
            <a:chOff x="0" y="0"/>
            <a:chExt cx="3441700" cy="1143000"/>
          </a:xfrm>
        </p:grpSpPr>
        <p:sp>
          <p:nvSpPr>
            <p:cNvPr id="514"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513"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516"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17"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18"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19"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20"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21"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22" name="20KB:120KB"/>
          <p:cNvSpPr/>
          <p:nvPr/>
        </p:nvSpPr>
        <p:spPr>
          <a:xfrm>
            <a:off x="1205895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23" name="200KB:100KB"/>
          <p:cNvSpPr/>
          <p:nvPr/>
        </p:nvSpPr>
        <p:spPr>
          <a:xfrm>
            <a:off x="7005844" y="4651243"/>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24" name="400KB:60KB"/>
          <p:cNvSpPr/>
          <p:nvPr/>
        </p:nvSpPr>
        <p:spPr>
          <a:xfrm>
            <a:off x="227057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400KB:60KB</a:t>
            </a:r>
          </a:p>
        </p:txBody>
      </p:sp>
      <p:sp>
        <p:nvSpPr>
          <p:cNvPr id="525" name="若系统采用最佳适应算法：空闲链按分区大小递增"/>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最佳适应算法：空闲链按分区大小递增</a:t>
            </a:r>
          </a:p>
        </p:txBody>
      </p:sp>
      <p:sp>
        <p:nvSpPr>
          <p:cNvPr id="526"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527"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528"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529"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530"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531" name="矩形"/>
          <p:cNvSpPr/>
          <p:nvPr/>
        </p:nvSpPr>
        <p:spPr>
          <a:xfrm>
            <a:off x="3536623"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32" name="矩形"/>
          <p:cNvSpPr/>
          <p:nvPr/>
        </p:nvSpPr>
        <p:spPr>
          <a:xfrm>
            <a:off x="831814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33" name="线条"/>
          <p:cNvSpPr/>
          <p:nvPr/>
        </p:nvSpPr>
        <p:spPr>
          <a:xfrm>
            <a:off x="6183124"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34" name="线条"/>
          <p:cNvSpPr/>
          <p:nvPr/>
        </p:nvSpPr>
        <p:spPr>
          <a:xfrm>
            <a:off x="1449723"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35" name="矩形"/>
          <p:cNvSpPr/>
          <p:nvPr/>
        </p:nvSpPr>
        <p:spPr>
          <a:xfrm>
            <a:off x="1312317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36" name="线条"/>
          <p:cNvSpPr/>
          <p:nvPr/>
        </p:nvSpPr>
        <p:spPr>
          <a:xfrm>
            <a:off x="10988154" y="875086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37" name="20KB:120KB"/>
          <p:cNvSpPr/>
          <p:nvPr/>
        </p:nvSpPr>
        <p:spPr>
          <a:xfrm>
            <a:off x="1287980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38" name="200KB:100KB"/>
          <p:cNvSpPr/>
          <p:nvPr/>
        </p:nvSpPr>
        <p:spPr>
          <a:xfrm>
            <a:off x="7826695" y="9648038"/>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39" name="430KB:30KB"/>
          <p:cNvSpPr/>
          <p:nvPr/>
        </p:nvSpPr>
        <p:spPr>
          <a:xfrm>
            <a:off x="309142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solidFill>
                  <a:schemeClr val="accent5"/>
                </a:solidFill>
                <a:latin typeface="Helvetica"/>
                <a:ea typeface="Helvetica"/>
                <a:cs typeface="Helvetica"/>
                <a:sym typeface="Helvetica"/>
              </a:defRPr>
            </a:lvl1pPr>
          </a:lstStyle>
          <a:p>
            <a:r>
              <a:t>430KB:30KB</a:t>
            </a:r>
          </a:p>
        </p:txBody>
      </p:sp>
      <p:sp>
        <p:nvSpPr>
          <p:cNvPr id="540" name="空闲链按分区大小递增重新排列"/>
          <p:cNvSpPr/>
          <p:nvPr/>
        </p:nvSpPr>
        <p:spPr>
          <a:xfrm>
            <a:off x="17213122" y="7811068"/>
            <a:ext cx="496510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pPr>
              <a:defRPr b="0">
                <a:latin typeface="+mn-lt"/>
                <a:ea typeface="+mn-ea"/>
                <a:cs typeface="+mn-cs"/>
                <a:sym typeface="Helvetica Light"/>
              </a:defRPr>
            </a:pPr>
            <a:r>
              <a:rPr b="1">
                <a:latin typeface="Helvetica"/>
                <a:ea typeface="Helvetica"/>
                <a:cs typeface="Helvetica"/>
                <a:sym typeface="Helvetica"/>
              </a:rPr>
              <a:t>空闲链按分区大小递增重新排列</a:t>
            </a:r>
          </a:p>
        </p:txBody>
      </p:sp>
      <p:sp>
        <p:nvSpPr>
          <p:cNvPr id="3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01675966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4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547" name="例题精讲✍️"/>
          <p:cNvGrpSpPr/>
          <p:nvPr/>
        </p:nvGrpSpPr>
        <p:grpSpPr>
          <a:xfrm>
            <a:off x="546771" y="459108"/>
            <a:ext cx="3441701" cy="1143001"/>
            <a:chOff x="0" y="0"/>
            <a:chExt cx="3441700" cy="1143000"/>
          </a:xfrm>
        </p:grpSpPr>
        <p:sp>
          <p:nvSpPr>
            <p:cNvPr id="546"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545"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548"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49"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50"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51"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52"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53"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54" name="20KB:120KB"/>
          <p:cNvSpPr/>
          <p:nvPr/>
        </p:nvSpPr>
        <p:spPr>
          <a:xfrm>
            <a:off x="1205895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55" name="200KB:100KB"/>
          <p:cNvSpPr/>
          <p:nvPr/>
        </p:nvSpPr>
        <p:spPr>
          <a:xfrm>
            <a:off x="7005844" y="4651243"/>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56" name="400KB:60KB"/>
          <p:cNvSpPr/>
          <p:nvPr/>
        </p:nvSpPr>
        <p:spPr>
          <a:xfrm>
            <a:off x="2270575" y="4651243"/>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400KB:60KB</a:t>
            </a:r>
          </a:p>
        </p:txBody>
      </p:sp>
      <p:sp>
        <p:nvSpPr>
          <p:cNvPr id="557" name="若系统采用最佳适应算法：空闲链按分区大小递增"/>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最佳适应算法：空闲链按分区大小递增</a:t>
            </a:r>
          </a:p>
        </p:txBody>
      </p:sp>
      <p:sp>
        <p:nvSpPr>
          <p:cNvPr id="558"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559"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560"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561"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562"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563" name="矩形"/>
          <p:cNvSpPr/>
          <p:nvPr/>
        </p:nvSpPr>
        <p:spPr>
          <a:xfrm>
            <a:off x="3536623"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64" name="矩形"/>
          <p:cNvSpPr/>
          <p:nvPr/>
        </p:nvSpPr>
        <p:spPr>
          <a:xfrm>
            <a:off x="831814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65" name="线条"/>
          <p:cNvSpPr/>
          <p:nvPr/>
        </p:nvSpPr>
        <p:spPr>
          <a:xfrm>
            <a:off x="6183124"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66" name="线条"/>
          <p:cNvSpPr/>
          <p:nvPr/>
        </p:nvSpPr>
        <p:spPr>
          <a:xfrm>
            <a:off x="1449723" y="875086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67" name="矩形"/>
          <p:cNvSpPr/>
          <p:nvPr/>
        </p:nvSpPr>
        <p:spPr>
          <a:xfrm>
            <a:off x="13123175" y="84171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68" name="线条"/>
          <p:cNvSpPr/>
          <p:nvPr/>
        </p:nvSpPr>
        <p:spPr>
          <a:xfrm>
            <a:off x="10988154" y="875086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69" name="20KB:120KB"/>
          <p:cNvSpPr/>
          <p:nvPr/>
        </p:nvSpPr>
        <p:spPr>
          <a:xfrm>
            <a:off x="1287980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70" name="200KB:100KB"/>
          <p:cNvSpPr/>
          <p:nvPr/>
        </p:nvSpPr>
        <p:spPr>
          <a:xfrm>
            <a:off x="7826695" y="9648038"/>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71" name="430KB:30KB"/>
          <p:cNvSpPr/>
          <p:nvPr/>
        </p:nvSpPr>
        <p:spPr>
          <a:xfrm>
            <a:off x="3091426" y="9648038"/>
            <a:ext cx="354469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solidFill>
                  <a:schemeClr val="accent5"/>
                </a:solidFill>
                <a:latin typeface="Helvetica"/>
                <a:ea typeface="Helvetica"/>
                <a:cs typeface="Helvetica"/>
                <a:sym typeface="Helvetica"/>
              </a:defRPr>
            </a:lvl1pPr>
          </a:lstStyle>
          <a:p>
            <a:r>
              <a:t>430KB:30KB</a:t>
            </a:r>
          </a:p>
        </p:txBody>
      </p:sp>
      <p:sp>
        <p:nvSpPr>
          <p:cNvPr id="572" name="空闲链按分区大小递增重新排列"/>
          <p:cNvSpPr/>
          <p:nvPr/>
        </p:nvSpPr>
        <p:spPr>
          <a:xfrm>
            <a:off x="17213122" y="7811068"/>
            <a:ext cx="496510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pPr>
              <a:defRPr b="0">
                <a:latin typeface="+mn-lt"/>
                <a:ea typeface="+mn-ea"/>
                <a:cs typeface="+mn-cs"/>
                <a:sym typeface="Helvetica Light"/>
              </a:defRPr>
            </a:pPr>
            <a:r>
              <a:rPr b="1">
                <a:latin typeface="Helvetica"/>
                <a:ea typeface="Helvetica"/>
                <a:cs typeface="Helvetica"/>
                <a:sym typeface="Helvetica"/>
              </a:rPr>
              <a:t>空闲链按分区大小递增重新排列</a:t>
            </a:r>
          </a:p>
        </p:txBody>
      </p:sp>
      <p:sp>
        <p:nvSpPr>
          <p:cNvPr id="573" name="矩形"/>
          <p:cNvSpPr/>
          <p:nvPr/>
        </p:nvSpPr>
        <p:spPr>
          <a:xfrm>
            <a:off x="8803942" y="10591467"/>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74" name="矩形"/>
          <p:cNvSpPr/>
          <p:nvPr/>
        </p:nvSpPr>
        <p:spPr>
          <a:xfrm>
            <a:off x="13585465" y="10591467"/>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75" name="线条"/>
          <p:cNvSpPr/>
          <p:nvPr/>
        </p:nvSpPr>
        <p:spPr>
          <a:xfrm>
            <a:off x="11450443" y="10925220"/>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76" name="线条"/>
          <p:cNvSpPr/>
          <p:nvPr/>
        </p:nvSpPr>
        <p:spPr>
          <a:xfrm>
            <a:off x="6717042" y="10925220"/>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77" name="矩形"/>
          <p:cNvSpPr/>
          <p:nvPr/>
        </p:nvSpPr>
        <p:spPr>
          <a:xfrm>
            <a:off x="18390494" y="10591467"/>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578" name="线条"/>
          <p:cNvSpPr/>
          <p:nvPr/>
        </p:nvSpPr>
        <p:spPr>
          <a:xfrm>
            <a:off x="16255474" y="10925219"/>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579" name="20KB:120KB"/>
          <p:cNvSpPr/>
          <p:nvPr/>
        </p:nvSpPr>
        <p:spPr>
          <a:xfrm>
            <a:off x="18147124" y="11822390"/>
            <a:ext cx="354469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20KB:120KB</a:t>
            </a:r>
          </a:p>
        </p:txBody>
      </p:sp>
      <p:sp>
        <p:nvSpPr>
          <p:cNvPr id="580" name="200KB:100KB"/>
          <p:cNvSpPr/>
          <p:nvPr/>
        </p:nvSpPr>
        <p:spPr>
          <a:xfrm>
            <a:off x="13094014" y="11822390"/>
            <a:ext cx="386253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200KB:100KB</a:t>
            </a:r>
          </a:p>
        </p:txBody>
      </p:sp>
      <p:sp>
        <p:nvSpPr>
          <p:cNvPr id="581" name="450KB:10KB"/>
          <p:cNvSpPr/>
          <p:nvPr/>
        </p:nvSpPr>
        <p:spPr>
          <a:xfrm>
            <a:off x="8358744" y="11822390"/>
            <a:ext cx="3544697"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solidFill>
                  <a:schemeClr val="accent5"/>
                </a:solidFill>
                <a:latin typeface="Helvetica"/>
                <a:ea typeface="Helvetica"/>
                <a:cs typeface="Helvetica"/>
                <a:sym typeface="Helvetica"/>
              </a:defRPr>
            </a:lvl1pPr>
          </a:lstStyle>
          <a:p>
            <a:r>
              <a:t>450KB:10KB</a:t>
            </a:r>
          </a:p>
        </p:txBody>
      </p:sp>
      <p:sp>
        <p:nvSpPr>
          <p:cNvPr id="4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15226005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84" name="1104…"/>
          <p:cNvSpPr/>
          <p:nvPr/>
        </p:nvSpPr>
        <p:spPr>
          <a:xfrm>
            <a:off x="1272252" y="3454399"/>
            <a:ext cx="21839496"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1104</a:t>
            </a:r>
          </a:p>
          <a:p>
            <a:pPr algn="l">
              <a:defRPr sz="4800">
                <a:latin typeface="Lantinghei SC Extralight"/>
                <a:ea typeface="Lantinghei SC Extralight"/>
                <a:cs typeface="Lantinghei SC Extralight"/>
                <a:sym typeface="Lantinghei SC Extralight"/>
              </a:defRPr>
            </a:pPr>
            <a:r>
              <a:t>动态分区管理的主存分配算法中，需要在空闲区链中将空闲区项按长度以递增次序排列的分配算法是（）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首次适应</a:t>
            </a:r>
          </a:p>
          <a:p>
            <a:pPr algn="l">
              <a:defRPr sz="4800">
                <a:latin typeface="Lantinghei SC Extralight"/>
                <a:ea typeface="Lantinghei SC Extralight"/>
                <a:cs typeface="Lantinghei SC Extralight"/>
                <a:sym typeface="Lantinghei SC Extralight"/>
              </a:defRPr>
            </a:pPr>
            <a:r>
              <a:t>B. 循环首次适应</a:t>
            </a:r>
          </a:p>
          <a:p>
            <a:pPr algn="l">
              <a:defRPr sz="4800">
                <a:latin typeface="Lantinghei SC Extralight"/>
                <a:ea typeface="Lantinghei SC Extralight"/>
                <a:cs typeface="Lantinghei SC Extralight"/>
                <a:sym typeface="Lantinghei SC Extralight"/>
              </a:defRPr>
            </a:pPr>
            <a:r>
              <a:t>C. 最佳适应</a:t>
            </a:r>
          </a:p>
          <a:p>
            <a:pPr algn="l">
              <a:defRPr sz="4800">
                <a:latin typeface="Lantinghei SC Extralight"/>
                <a:ea typeface="Lantinghei SC Extralight"/>
                <a:cs typeface="Lantinghei SC Extralight"/>
                <a:sym typeface="Lantinghei SC Extralight"/>
              </a:defRPr>
            </a:pPr>
            <a:r>
              <a:t>D. 最坏适应</a:t>
            </a:r>
          </a:p>
        </p:txBody>
      </p:sp>
      <p:sp>
        <p:nvSpPr>
          <p:cNvPr id="58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8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87"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2721573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90" name="1104…"/>
          <p:cNvSpPr/>
          <p:nvPr/>
        </p:nvSpPr>
        <p:spPr>
          <a:xfrm>
            <a:off x="1272252" y="3454399"/>
            <a:ext cx="21839496"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1104</a:t>
            </a:r>
          </a:p>
          <a:p>
            <a:pPr algn="l">
              <a:defRPr sz="4800">
                <a:latin typeface="Lantinghei SC Extralight"/>
                <a:ea typeface="Lantinghei SC Extralight"/>
                <a:cs typeface="Lantinghei SC Extralight"/>
                <a:sym typeface="Lantinghei SC Extralight"/>
              </a:defRPr>
            </a:pPr>
            <a:r>
              <a:t>动态分区管理的主存分配算法中，需要在空闲区链中将空闲区项按长度以递增次序排列的分配算法是（）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首次适应</a:t>
            </a:r>
          </a:p>
          <a:p>
            <a:pPr algn="l">
              <a:defRPr sz="4800">
                <a:latin typeface="Lantinghei SC Extralight"/>
                <a:ea typeface="Lantinghei SC Extralight"/>
                <a:cs typeface="Lantinghei SC Extralight"/>
                <a:sym typeface="Lantinghei SC Extralight"/>
              </a:defRPr>
            </a:pPr>
            <a:r>
              <a:t>B. 循环首次适应</a:t>
            </a:r>
          </a:p>
          <a:p>
            <a:pPr algn="l">
              <a:defRPr sz="4800">
                <a:solidFill>
                  <a:schemeClr val="accent5"/>
                </a:solidFill>
                <a:latin typeface="Lantinghei SC Extralight"/>
                <a:ea typeface="Lantinghei SC Extralight"/>
                <a:cs typeface="Lantinghei SC Extralight"/>
                <a:sym typeface="Lantinghei SC Extralight"/>
              </a:defRPr>
            </a:pPr>
            <a:r>
              <a:t>C. 最佳适应</a:t>
            </a:r>
          </a:p>
          <a:p>
            <a:pPr algn="l">
              <a:defRPr sz="4800">
                <a:latin typeface="Lantinghei SC Extralight"/>
                <a:ea typeface="Lantinghei SC Extralight"/>
                <a:cs typeface="Lantinghei SC Extralight"/>
                <a:sym typeface="Lantinghei SC Extralight"/>
              </a:defRPr>
            </a:pPr>
            <a:r>
              <a:t>D. 最坏适应</a:t>
            </a:r>
          </a:p>
        </p:txBody>
      </p:sp>
      <p:sp>
        <p:nvSpPr>
          <p:cNvPr id="591"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9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93"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90856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233"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234"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237" name="死锁定理"/>
          <p:cNvGrpSpPr/>
          <p:nvPr/>
        </p:nvGrpSpPr>
        <p:grpSpPr>
          <a:xfrm>
            <a:off x="870156" y="2100891"/>
            <a:ext cx="2806702" cy="1143001"/>
            <a:chOff x="0" y="0"/>
            <a:chExt cx="2806700" cy="1143000"/>
          </a:xfrm>
        </p:grpSpPr>
        <p:sp>
          <p:nvSpPr>
            <p:cNvPr id="2236"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235" name="死锁定理" descr="死锁定理"/>
            <p:cNvPicPr>
              <a:picLocks/>
            </p:cNvPicPr>
            <p:nvPr/>
          </p:nvPicPr>
          <p:blipFill>
            <a:blip r:embed="rId4">
              <a:extLst/>
            </a:blip>
            <a:stretch>
              <a:fillRect/>
            </a:stretch>
          </p:blipFill>
          <p:spPr>
            <a:xfrm>
              <a:off x="-1" y="-1"/>
              <a:ext cx="2806702" cy="1143001"/>
            </a:xfrm>
            <a:prstGeom prst="rect">
              <a:avLst/>
            </a:prstGeom>
            <a:effectLst/>
          </p:spPr>
        </p:pic>
      </p:grpSp>
      <p:sp>
        <p:nvSpPr>
          <p:cNvPr id="2238" name="p1"/>
          <p:cNvSpPr/>
          <p:nvPr/>
        </p:nvSpPr>
        <p:spPr>
          <a:xfrm>
            <a:off x="5380599" y="4946231"/>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p1</a:t>
            </a:r>
          </a:p>
        </p:txBody>
      </p:sp>
      <p:sp>
        <p:nvSpPr>
          <p:cNvPr id="2239" name="p2"/>
          <p:cNvSpPr/>
          <p:nvPr/>
        </p:nvSpPr>
        <p:spPr>
          <a:xfrm>
            <a:off x="5380599" y="9927797"/>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p2</a:t>
            </a:r>
          </a:p>
        </p:txBody>
      </p:sp>
      <p:sp>
        <p:nvSpPr>
          <p:cNvPr id="2240" name="矩形"/>
          <p:cNvSpPr/>
          <p:nvPr/>
        </p:nvSpPr>
        <p:spPr>
          <a:xfrm>
            <a:off x="1104736" y="7524663"/>
            <a:ext cx="2768601" cy="1543218"/>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1" name="圆形"/>
          <p:cNvSpPr/>
          <p:nvPr/>
        </p:nvSpPr>
        <p:spPr>
          <a:xfrm>
            <a:off x="127508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2" name="圆形"/>
          <p:cNvSpPr/>
          <p:nvPr/>
        </p:nvSpPr>
        <p:spPr>
          <a:xfrm>
            <a:off x="293227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3" name="圆形"/>
          <p:cNvSpPr/>
          <p:nvPr/>
        </p:nvSpPr>
        <p:spPr>
          <a:xfrm>
            <a:off x="2103677" y="8199067"/>
            <a:ext cx="741513"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4" name="矩形"/>
          <p:cNvSpPr/>
          <p:nvPr/>
        </p:nvSpPr>
        <p:spPr>
          <a:xfrm>
            <a:off x="8011635" y="7487083"/>
            <a:ext cx="2768601" cy="1104901"/>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5" name="圆形"/>
          <p:cNvSpPr/>
          <p:nvPr/>
        </p:nvSpPr>
        <p:spPr>
          <a:xfrm>
            <a:off x="851584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46" name="圆形"/>
          <p:cNvSpPr/>
          <p:nvPr/>
        </p:nvSpPr>
        <p:spPr>
          <a:xfrm>
            <a:off x="947749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58" name="连接线"/>
          <p:cNvSpPr/>
          <p:nvPr/>
        </p:nvSpPr>
        <p:spPr>
          <a:xfrm>
            <a:off x="2392105" y="5478751"/>
            <a:ext cx="2984508" cy="19451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255" y="8476"/>
                  <a:pt x="10455" y="1276"/>
                  <a:pt x="21600" y="0"/>
                </a:cubicBezTo>
              </a:path>
            </a:pathLst>
          </a:custGeom>
          <a:ln w="50800">
            <a:solidFill>
              <a:srgbClr val="000000"/>
            </a:solidFill>
            <a:miter lim="400000"/>
            <a:tailEnd type="triangle"/>
          </a:ln>
        </p:spPr>
        <p:txBody>
          <a:bodyPr/>
          <a:lstStyle/>
          <a:p>
            <a:endParaRPr/>
          </a:p>
        </p:txBody>
      </p:sp>
      <p:sp>
        <p:nvSpPr>
          <p:cNvPr id="2259" name="连接线"/>
          <p:cNvSpPr/>
          <p:nvPr/>
        </p:nvSpPr>
        <p:spPr>
          <a:xfrm>
            <a:off x="2987182" y="5825292"/>
            <a:ext cx="2340047" cy="1535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497" y="9789"/>
                  <a:pt x="10697" y="2589"/>
                  <a:pt x="21600" y="0"/>
                </a:cubicBezTo>
              </a:path>
            </a:pathLst>
          </a:custGeom>
          <a:ln w="50800">
            <a:solidFill>
              <a:srgbClr val="000000"/>
            </a:solidFill>
            <a:miter lim="400000"/>
            <a:tailEnd type="triangle"/>
          </a:ln>
        </p:spPr>
        <p:txBody>
          <a:bodyPr/>
          <a:lstStyle/>
          <a:p>
            <a:endParaRPr/>
          </a:p>
        </p:txBody>
      </p:sp>
      <p:sp>
        <p:nvSpPr>
          <p:cNvPr id="2260" name="连接线"/>
          <p:cNvSpPr/>
          <p:nvPr/>
        </p:nvSpPr>
        <p:spPr>
          <a:xfrm>
            <a:off x="3101481" y="9204552"/>
            <a:ext cx="1941524" cy="13224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84" y="11826"/>
                  <a:pt x="11084" y="19026"/>
                  <a:pt x="21600" y="21600"/>
                </a:cubicBezTo>
              </a:path>
            </a:pathLst>
          </a:custGeom>
          <a:ln w="50800">
            <a:solidFill>
              <a:srgbClr val="000000"/>
            </a:solidFill>
            <a:miter lim="400000"/>
            <a:headEnd type="triangle"/>
          </a:ln>
        </p:spPr>
        <p:txBody>
          <a:bodyPr/>
          <a:lstStyle/>
          <a:p>
            <a:endParaRPr/>
          </a:p>
        </p:txBody>
      </p:sp>
      <p:sp>
        <p:nvSpPr>
          <p:cNvPr id="2261" name="连接线"/>
          <p:cNvSpPr/>
          <p:nvPr/>
        </p:nvSpPr>
        <p:spPr>
          <a:xfrm>
            <a:off x="2560762" y="9215224"/>
            <a:ext cx="2536320" cy="1658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66" y="12388"/>
                  <a:pt x="11066" y="19588"/>
                  <a:pt x="21600" y="21600"/>
                </a:cubicBezTo>
              </a:path>
            </a:pathLst>
          </a:custGeom>
          <a:ln w="50800">
            <a:solidFill>
              <a:srgbClr val="000000"/>
            </a:solidFill>
            <a:miter lim="400000"/>
            <a:tailEnd type="triangle"/>
          </a:ln>
        </p:spPr>
        <p:txBody>
          <a:bodyPr/>
          <a:lstStyle/>
          <a:p>
            <a:endParaRPr/>
          </a:p>
        </p:txBody>
      </p:sp>
      <p:sp>
        <p:nvSpPr>
          <p:cNvPr id="2262" name="连接线"/>
          <p:cNvSpPr/>
          <p:nvPr/>
        </p:nvSpPr>
        <p:spPr>
          <a:xfrm>
            <a:off x="6947410" y="8796018"/>
            <a:ext cx="2291903" cy="19563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153" y="18336"/>
                  <a:pt x="19353" y="11136"/>
                  <a:pt x="21600" y="0"/>
                </a:cubicBezTo>
              </a:path>
            </a:pathLst>
          </a:custGeom>
          <a:ln w="50800">
            <a:solidFill>
              <a:srgbClr val="000000"/>
            </a:solidFill>
            <a:miter lim="400000"/>
            <a:headEnd type="triangle"/>
          </a:ln>
        </p:spPr>
        <p:txBody>
          <a:bodyPr/>
          <a:lstStyle/>
          <a:p>
            <a:endParaRPr/>
          </a:p>
        </p:txBody>
      </p:sp>
      <p:sp>
        <p:nvSpPr>
          <p:cNvPr id="2263" name="连接线"/>
          <p:cNvSpPr/>
          <p:nvPr/>
        </p:nvSpPr>
        <p:spPr>
          <a:xfrm>
            <a:off x="6928849" y="5606983"/>
            <a:ext cx="2354066" cy="1733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990" y="2223"/>
                  <a:pt x="16190" y="9423"/>
                  <a:pt x="21600" y="21600"/>
                </a:cubicBezTo>
              </a:path>
            </a:pathLst>
          </a:custGeom>
          <a:ln w="50800">
            <a:solidFill>
              <a:srgbClr val="000000"/>
            </a:solidFill>
            <a:miter lim="400000"/>
            <a:tailEnd type="triangle"/>
          </a:ln>
        </p:spPr>
        <p:txBody>
          <a:bodyPr/>
          <a:lstStyle/>
          <a:p>
            <a:endParaRPr/>
          </a:p>
        </p:txBody>
      </p:sp>
      <p:sp>
        <p:nvSpPr>
          <p:cNvPr id="2253" name="用于检测系统所处的资源分配状态是否为死锁状态"/>
          <p:cNvSpPr/>
          <p:nvPr/>
        </p:nvSpPr>
        <p:spPr>
          <a:xfrm>
            <a:off x="4392550" y="2177091"/>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用于检测系统所处的资源分配状态是否为死锁状态</a:t>
            </a:r>
          </a:p>
        </p:txBody>
      </p:sp>
      <p:grpSp>
        <p:nvGrpSpPr>
          <p:cNvPr id="2256" name="S为死锁状态的充分条件是当且仅当S状态的资源分配图是不可完全简化的"/>
          <p:cNvGrpSpPr/>
          <p:nvPr/>
        </p:nvGrpSpPr>
        <p:grpSpPr>
          <a:xfrm>
            <a:off x="790500" y="3635829"/>
            <a:ext cx="20798781" cy="1143001"/>
            <a:chOff x="0" y="0"/>
            <a:chExt cx="20798780" cy="1143000"/>
          </a:xfrm>
        </p:grpSpPr>
        <p:sp>
          <p:nvSpPr>
            <p:cNvPr id="2255" name="S为死锁状态的充分条件是当且仅当S状态的资源分配图是不可完全简化的"/>
            <p:cNvSpPr/>
            <p:nvPr/>
          </p:nvSpPr>
          <p:spPr>
            <a:xfrm>
              <a:off x="38100" y="38100"/>
              <a:ext cx="20722581"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b="1">
                  <a:latin typeface="Helvetica"/>
                  <a:ea typeface="Helvetica"/>
                  <a:cs typeface="Helvetica"/>
                  <a:sym typeface="Helvetica"/>
                </a:rPr>
                <a:t>S为死锁状态</a:t>
              </a:r>
              <a:r>
                <a:t>的充分条件是</a:t>
              </a:r>
              <a:r>
                <a:rPr b="1">
                  <a:solidFill>
                    <a:schemeClr val="accent5"/>
                  </a:solidFill>
                  <a:latin typeface="Helvetica"/>
                  <a:ea typeface="Helvetica"/>
                  <a:cs typeface="Helvetica"/>
                  <a:sym typeface="Helvetica"/>
                </a:rPr>
                <a:t>当且仅当S状态的资源分配图是不可完全简化的</a:t>
              </a:r>
            </a:p>
          </p:txBody>
        </p:sp>
        <p:pic>
          <p:nvPicPr>
            <p:cNvPr id="2254" name="S为死锁状态的充分条件是当且仅当S状态的资源分配图是不可完全简化的" descr="S为死锁状态的充分条件是当且仅当S状态的资源分配图是不可完全简化的"/>
            <p:cNvPicPr>
              <a:picLocks/>
            </p:cNvPicPr>
            <p:nvPr/>
          </p:nvPicPr>
          <p:blipFill>
            <a:blip r:embed="rId5">
              <a:extLst/>
            </a:blip>
            <a:stretch>
              <a:fillRect/>
            </a:stretch>
          </p:blipFill>
          <p:spPr>
            <a:xfrm>
              <a:off x="-1" y="-1"/>
              <a:ext cx="20798781" cy="1143001"/>
            </a:xfrm>
            <a:prstGeom prst="rect">
              <a:avLst/>
            </a:prstGeom>
            <a:effectLst/>
          </p:spPr>
        </p:pic>
      </p:grpSp>
      <p:sp>
        <p:nvSpPr>
          <p:cNvPr id="2257" name="3.6.4.3 死锁定理"/>
          <p:cNvSpPr/>
          <p:nvPr/>
        </p:nvSpPr>
        <p:spPr>
          <a:xfrm>
            <a:off x="69086" y="55522"/>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3.6.4.3 死锁定理</a:t>
            </a:r>
          </a:p>
        </p:txBody>
      </p:sp>
      <p:pic>
        <p:nvPicPr>
          <p:cNvPr id="28" name="图片 27"/>
          <p:cNvPicPr>
            <a:picLocks noChangeAspect="1"/>
          </p:cNvPicPr>
          <p:nvPr/>
        </p:nvPicPr>
        <p:blipFill>
          <a:blip r:embed="rId6"/>
          <a:stretch>
            <a:fillRect/>
          </a:stretch>
        </p:blipFill>
        <p:spPr>
          <a:xfrm>
            <a:off x="20193000" y="850715"/>
            <a:ext cx="3352800" cy="1346200"/>
          </a:xfrm>
          <a:prstGeom prst="rect">
            <a:avLst/>
          </a:prstGeom>
        </p:spPr>
      </p:pic>
    </p:spTree>
    <p:extLst>
      <p:ext uri="{BB962C8B-B14F-4D97-AF65-F5344CB8AC3E}">
        <p14:creationId xmlns:p14="http://schemas.microsoft.com/office/powerpoint/2010/main" val="3056767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96" name="1007…"/>
          <p:cNvSpPr/>
          <p:nvPr/>
        </p:nvSpPr>
        <p:spPr>
          <a:xfrm>
            <a:off x="2909430" y="5444655"/>
            <a:ext cx="18565139"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动态分区存储管理的主存分配算法中，分配的空闲块与装入作业尺寸最接近的是______。</a:t>
            </a:r>
          </a:p>
        </p:txBody>
      </p:sp>
      <p:sp>
        <p:nvSpPr>
          <p:cNvPr id="59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59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9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23781600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02" name="1007…"/>
          <p:cNvSpPr/>
          <p:nvPr/>
        </p:nvSpPr>
        <p:spPr>
          <a:xfrm>
            <a:off x="2909430" y="5444655"/>
            <a:ext cx="18565139"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动态分区存储管理的主存分配算法中，分配的空闲块与装入作业尺寸最接近的是______。</a:t>
            </a:r>
          </a:p>
        </p:txBody>
      </p:sp>
      <p:sp>
        <p:nvSpPr>
          <p:cNvPr id="603" name="最佳适应算法"/>
          <p:cNvSpPr/>
          <p:nvPr/>
        </p:nvSpPr>
        <p:spPr>
          <a:xfrm>
            <a:off x="5226349" y="6967331"/>
            <a:ext cx="526819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最佳适应算法</a:t>
            </a:r>
          </a:p>
        </p:txBody>
      </p:sp>
      <p:sp>
        <p:nvSpPr>
          <p:cNvPr id="60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60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06"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8"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506528968"/>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0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1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611" name="动态分区回收的流程"/>
          <p:cNvSpPr/>
          <p:nvPr/>
        </p:nvSpPr>
        <p:spPr>
          <a:xfrm>
            <a:off x="658960" y="432907"/>
            <a:ext cx="6545864"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动态分区回收的流程</a:t>
            </a:r>
          </a:p>
        </p:txBody>
      </p:sp>
      <p:sp>
        <p:nvSpPr>
          <p:cNvPr id="612" name="1）释放一块连续的内存区域"/>
          <p:cNvSpPr/>
          <p:nvPr/>
        </p:nvSpPr>
        <p:spPr>
          <a:xfrm>
            <a:off x="1710197" y="2189371"/>
            <a:ext cx="808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1）释放一块连续的内存区域</a:t>
            </a:r>
          </a:p>
        </p:txBody>
      </p:sp>
      <p:sp>
        <p:nvSpPr>
          <p:cNvPr id="613" name="2）如果被释放的区域与其他空闲区相邻，则合并空闲区"/>
          <p:cNvSpPr/>
          <p:nvPr/>
        </p:nvSpPr>
        <p:spPr>
          <a:xfrm>
            <a:off x="1717266" y="3257915"/>
            <a:ext cx="1570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2）如果被释放的区域与其他空闲区相邻，则合并空闲区</a:t>
            </a:r>
          </a:p>
        </p:txBody>
      </p:sp>
      <p:sp>
        <p:nvSpPr>
          <p:cNvPr id="614" name="3）修改空闲分区链"/>
          <p:cNvSpPr/>
          <p:nvPr/>
        </p:nvSpPr>
        <p:spPr>
          <a:xfrm>
            <a:off x="1733288" y="4326458"/>
            <a:ext cx="55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3）修改空闲分区链</a:t>
            </a:r>
          </a:p>
        </p:txBody>
      </p:sp>
      <p:pic>
        <p:nvPicPr>
          <p:cNvPr id="616" name="屏幕快照 2019-03-06 下午2.53.45.png" descr="屏幕快照 2019-03-06 下午2.53.45.png"/>
          <p:cNvPicPr>
            <a:picLocks noChangeAspect="1"/>
          </p:cNvPicPr>
          <p:nvPr/>
        </p:nvPicPr>
        <p:blipFill>
          <a:blip r:embed="rId3">
            <a:extLst/>
          </a:blip>
          <a:stretch>
            <a:fillRect/>
          </a:stretch>
        </p:blipFill>
        <p:spPr>
          <a:xfrm>
            <a:off x="19705569" y="468190"/>
            <a:ext cx="4102101" cy="2070101"/>
          </a:xfrm>
          <a:prstGeom prst="rect">
            <a:avLst/>
          </a:prstGeom>
          <a:ln w="12700">
            <a:miter lim="400000"/>
          </a:ln>
        </p:spPr>
      </p:pic>
      <p:sp>
        <p:nvSpPr>
          <p:cNvPr id="11"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60718846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1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2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621" name="动态分区回收的流程"/>
          <p:cNvSpPr/>
          <p:nvPr/>
        </p:nvSpPr>
        <p:spPr>
          <a:xfrm>
            <a:off x="658960" y="432907"/>
            <a:ext cx="6545864"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动态分区回收的流程</a:t>
            </a:r>
          </a:p>
        </p:txBody>
      </p:sp>
      <p:sp>
        <p:nvSpPr>
          <p:cNvPr id="622" name="1）释放一块连续的内存区域"/>
          <p:cNvSpPr/>
          <p:nvPr/>
        </p:nvSpPr>
        <p:spPr>
          <a:xfrm>
            <a:off x="1710197" y="2189371"/>
            <a:ext cx="808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1）释放一块连续的内存区域</a:t>
            </a:r>
          </a:p>
        </p:txBody>
      </p:sp>
      <p:sp>
        <p:nvSpPr>
          <p:cNvPr id="623" name="2）如果被释放的区域与其他空闲区相邻，则合并空闲区"/>
          <p:cNvSpPr/>
          <p:nvPr/>
        </p:nvSpPr>
        <p:spPr>
          <a:xfrm>
            <a:off x="1717266" y="3257915"/>
            <a:ext cx="1570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2）如果被释放的区域与其他空闲区相邻，则合并空闲区</a:t>
            </a:r>
          </a:p>
        </p:txBody>
      </p:sp>
      <p:sp>
        <p:nvSpPr>
          <p:cNvPr id="624" name="3）修改空闲分区链"/>
          <p:cNvSpPr/>
          <p:nvPr/>
        </p:nvSpPr>
        <p:spPr>
          <a:xfrm>
            <a:off x="1733288" y="4326458"/>
            <a:ext cx="554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3）修改空闲分区链</a:t>
            </a:r>
          </a:p>
        </p:txBody>
      </p:sp>
      <p:graphicFrame>
        <p:nvGraphicFramePr>
          <p:cNvPr id="625" name="表格"/>
          <p:cNvGraphicFramePr/>
          <p:nvPr/>
        </p:nvGraphicFramePr>
        <p:xfrm>
          <a:off x="8942538" y="5473249"/>
          <a:ext cx="3750310" cy="4301320"/>
        </p:xfrm>
        <a:graphic>
          <a:graphicData uri="http://schemas.openxmlformats.org/drawingml/2006/table">
            <a:tbl>
              <a:tblPr bandRow="1">
                <a:tableStyleId>{4C3C2611-4C71-4FC5-86AE-919BDF0F9419}</a:tableStyleId>
              </a:tblPr>
              <a:tblGrid>
                <a:gridCol w="3750310"/>
              </a:tblGrid>
              <a:tr h="675287">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728968">
                <a:tc>
                  <a:txBody>
                    <a:bodyPr/>
                    <a:lstStyle/>
                    <a:p>
                      <a:pPr defTabSz="914400">
                        <a:defRPr sz="1800"/>
                      </a:pPr>
                      <a:r>
                        <a:rPr sz="3600"/>
                        <a:t>R1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904627">
                <a:tc>
                  <a:txBody>
                    <a:bodyPr/>
                    <a:lstStyle/>
                    <a:p>
                      <a:pPr defTabSz="914400">
                        <a:defRPr sz="1800"/>
                      </a:pPr>
                      <a:r>
                        <a:rPr sz="3600"/>
                        <a:t>回收区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26754">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865684">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graphicFrame>
        <p:nvGraphicFramePr>
          <p:cNvPr id="626" name="表格"/>
          <p:cNvGraphicFramePr/>
          <p:nvPr/>
        </p:nvGraphicFramePr>
        <p:xfrm>
          <a:off x="13885442" y="5473249"/>
          <a:ext cx="3750310" cy="4301320"/>
        </p:xfrm>
        <a:graphic>
          <a:graphicData uri="http://schemas.openxmlformats.org/drawingml/2006/table">
            <a:tbl>
              <a:tblPr bandRow="1">
                <a:tableStyleId>{4C3C2611-4C71-4FC5-86AE-919BDF0F9419}</a:tableStyleId>
              </a:tblPr>
              <a:tblGrid>
                <a:gridCol w="3750310"/>
              </a:tblGrid>
              <a:tr h="675287">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728968">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904627">
                <a:tc>
                  <a:txBody>
                    <a:bodyPr/>
                    <a:lstStyle/>
                    <a:p>
                      <a:pPr defTabSz="914400">
                        <a:defRPr sz="1800"/>
                      </a:pPr>
                      <a:r>
                        <a:rPr sz="3600"/>
                        <a:t>回收区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26754">
                <a:tc>
                  <a:txBody>
                    <a:bodyPr/>
                    <a:lstStyle/>
                    <a:p>
                      <a:pPr defTabSz="914400">
                        <a:defRPr sz="1800"/>
                      </a:pPr>
                      <a:r>
                        <a:rPr sz="3600"/>
                        <a:t>R2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865684">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graphicFrame>
        <p:nvGraphicFramePr>
          <p:cNvPr id="627" name="表格"/>
          <p:cNvGraphicFramePr/>
          <p:nvPr/>
        </p:nvGraphicFramePr>
        <p:xfrm>
          <a:off x="18465688" y="5473249"/>
          <a:ext cx="3750310" cy="4301320"/>
        </p:xfrm>
        <a:graphic>
          <a:graphicData uri="http://schemas.openxmlformats.org/drawingml/2006/table">
            <a:tbl>
              <a:tblPr bandRow="1">
                <a:tableStyleId>{4C3C2611-4C71-4FC5-86AE-919BDF0F9419}</a:tableStyleId>
              </a:tblPr>
              <a:tblGrid>
                <a:gridCol w="3750310"/>
              </a:tblGrid>
              <a:tr h="675287">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728968">
                <a:tc>
                  <a:txBody>
                    <a:bodyPr/>
                    <a:lstStyle/>
                    <a:p>
                      <a:pPr defTabSz="914400">
                        <a:defRPr sz="1800"/>
                      </a:pPr>
                      <a:r>
                        <a:rPr sz="3600"/>
                        <a:t>R1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904627">
                <a:tc>
                  <a:txBody>
                    <a:bodyPr/>
                    <a:lstStyle/>
                    <a:p>
                      <a:pPr defTabSz="914400">
                        <a:defRPr sz="1800"/>
                      </a:pPr>
                      <a:r>
                        <a:rPr sz="3600"/>
                        <a:t>回收区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26754">
                <a:tc>
                  <a:txBody>
                    <a:bodyPr/>
                    <a:lstStyle/>
                    <a:p>
                      <a:pPr defTabSz="914400">
                        <a:defRPr sz="1800"/>
                      </a:pPr>
                      <a:r>
                        <a:rPr sz="3600"/>
                        <a:t>R2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865684">
                <a:tc>
                  <a:txBody>
                    <a:bodyPr/>
                    <a:lstStyle/>
                    <a:p>
                      <a:pPr defTabSz="914400">
                        <a:defRPr sz="1800"/>
                      </a:pPr>
                      <a:r>
                        <a:rPr sz="3600"/>
                        <a:t>…</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bl>
          </a:graphicData>
        </a:graphic>
      </p:graphicFrame>
      <p:pic>
        <p:nvPicPr>
          <p:cNvPr id="629" name="屏幕快照 2019-03-06 下午2.53.45.png" descr="屏幕快照 2019-03-06 下午2.53.45.png"/>
          <p:cNvPicPr>
            <a:picLocks noChangeAspect="1"/>
          </p:cNvPicPr>
          <p:nvPr/>
        </p:nvPicPr>
        <p:blipFill>
          <a:blip r:embed="rId3">
            <a:extLst/>
          </a:blip>
          <a:stretch>
            <a:fillRect/>
          </a:stretch>
        </p:blipFill>
        <p:spPr>
          <a:xfrm>
            <a:off x="19705569" y="468190"/>
            <a:ext cx="4102101" cy="2070101"/>
          </a:xfrm>
          <a:prstGeom prst="rect">
            <a:avLst/>
          </a:prstGeom>
          <a:ln w="12700">
            <a:miter lim="400000"/>
          </a:ln>
        </p:spPr>
      </p:pic>
      <p:sp>
        <p:nvSpPr>
          <p:cNvPr id="14"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7429113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32"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33"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34"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35"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36"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37"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38"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639"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640"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641"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642"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643" name="矩形"/>
          <p:cNvSpPr/>
          <p:nvPr/>
        </p:nvSpPr>
        <p:spPr>
          <a:xfrm>
            <a:off x="3889940"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44" name="线条"/>
          <p:cNvSpPr/>
          <p:nvPr/>
        </p:nvSpPr>
        <p:spPr>
          <a:xfrm>
            <a:off x="1803041" y="647663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45" name="400KB:200KB"/>
          <p:cNvSpPr/>
          <p:nvPr/>
        </p:nvSpPr>
        <p:spPr>
          <a:xfrm>
            <a:off x="3278073" y="7460850"/>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400KB:200KB</a:t>
            </a:r>
          </a:p>
        </p:txBody>
      </p:sp>
      <p:sp>
        <p:nvSpPr>
          <p:cNvPr id="646" name="图1 给定条件1"/>
          <p:cNvSpPr/>
          <p:nvPr/>
        </p:nvSpPr>
        <p:spPr>
          <a:xfrm>
            <a:off x="3811854"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图1 给定条件1</a:t>
            </a:r>
          </a:p>
        </p:txBody>
      </p:sp>
      <p:sp>
        <p:nvSpPr>
          <p:cNvPr id="647" name="矩形"/>
          <p:cNvSpPr/>
          <p:nvPr/>
        </p:nvSpPr>
        <p:spPr>
          <a:xfrm>
            <a:off x="11416885" y="605625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48" name="线条"/>
          <p:cNvSpPr/>
          <p:nvPr/>
        </p:nvSpPr>
        <p:spPr>
          <a:xfrm>
            <a:off x="9329985" y="639001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49" name="30KB:20KB"/>
          <p:cNvSpPr/>
          <p:nvPr/>
        </p:nvSpPr>
        <p:spPr>
          <a:xfrm>
            <a:off x="11158077" y="7374228"/>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30KB:20KB</a:t>
            </a:r>
          </a:p>
        </p:txBody>
      </p:sp>
      <p:sp>
        <p:nvSpPr>
          <p:cNvPr id="650" name="图2 给定条件2"/>
          <p:cNvSpPr/>
          <p:nvPr/>
        </p:nvSpPr>
        <p:spPr>
          <a:xfrm>
            <a:off x="11338798" y="8370246"/>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图2 给定条件2</a:t>
            </a:r>
          </a:p>
        </p:txBody>
      </p:sp>
      <p:sp>
        <p:nvSpPr>
          <p:cNvPr id="651" name="矩形"/>
          <p:cNvSpPr/>
          <p:nvPr/>
        </p:nvSpPr>
        <p:spPr>
          <a:xfrm>
            <a:off x="19345098" y="6056257"/>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52" name="线条"/>
          <p:cNvSpPr/>
          <p:nvPr/>
        </p:nvSpPr>
        <p:spPr>
          <a:xfrm>
            <a:off x="17258197" y="6390011"/>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53" name="150KB:20KB"/>
          <p:cNvSpPr/>
          <p:nvPr/>
        </p:nvSpPr>
        <p:spPr>
          <a:xfrm>
            <a:off x="18909760" y="737422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150KB:20KB</a:t>
            </a:r>
          </a:p>
        </p:txBody>
      </p:sp>
      <p:sp>
        <p:nvSpPr>
          <p:cNvPr id="654" name="图3 给定条件3"/>
          <p:cNvSpPr/>
          <p:nvPr/>
        </p:nvSpPr>
        <p:spPr>
          <a:xfrm>
            <a:off x="19267011" y="8370245"/>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图3 给定条件3</a:t>
            </a:r>
          </a:p>
        </p:txBody>
      </p:sp>
      <p:sp>
        <p:nvSpPr>
          <p:cNvPr id="655" name="（1）"/>
          <p:cNvSpPr/>
          <p:nvPr/>
        </p:nvSpPr>
        <p:spPr>
          <a:xfrm>
            <a:off x="371586" y="6056259"/>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（1）</a:t>
            </a:r>
          </a:p>
        </p:txBody>
      </p:sp>
      <p:sp>
        <p:nvSpPr>
          <p:cNvPr id="656" name="（2）"/>
          <p:cNvSpPr/>
          <p:nvPr/>
        </p:nvSpPr>
        <p:spPr>
          <a:xfrm>
            <a:off x="7881195" y="6056259"/>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（2）</a:t>
            </a:r>
          </a:p>
        </p:txBody>
      </p:sp>
      <p:sp>
        <p:nvSpPr>
          <p:cNvPr id="657" name="（3）"/>
          <p:cNvSpPr/>
          <p:nvPr/>
        </p:nvSpPr>
        <p:spPr>
          <a:xfrm>
            <a:off x="15869515" y="6056258"/>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（3）</a:t>
            </a:r>
          </a:p>
        </p:txBody>
      </p:sp>
      <p:grpSp>
        <p:nvGrpSpPr>
          <p:cNvPr id="660" name="例题精讲✍️"/>
          <p:cNvGrpSpPr/>
          <p:nvPr/>
        </p:nvGrpSpPr>
        <p:grpSpPr>
          <a:xfrm>
            <a:off x="546771" y="459108"/>
            <a:ext cx="3441701" cy="1143001"/>
            <a:chOff x="0" y="0"/>
            <a:chExt cx="3441700" cy="1143000"/>
          </a:xfrm>
        </p:grpSpPr>
        <p:sp>
          <p:nvSpPr>
            <p:cNvPr id="659"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658" name="例题精讲✍️" descr="例题精讲✍️"/>
            <p:cNvPicPr>
              <a:picLocks/>
            </p:cNvPicPr>
            <p:nvPr/>
          </p:nvPicPr>
          <p:blipFill>
            <a:blip r:embed="rId3">
              <a:extLst/>
            </a:blip>
            <a:stretch>
              <a:fillRect/>
            </a:stretch>
          </p:blipFill>
          <p:spPr>
            <a:xfrm>
              <a:off x="0" y="-1"/>
              <a:ext cx="3441701" cy="1143001"/>
            </a:xfrm>
            <a:prstGeom prst="rect">
              <a:avLst/>
            </a:prstGeom>
            <a:effectLst/>
          </p:spPr>
        </p:pic>
      </p:grpSp>
      <p:sp>
        <p:nvSpPr>
          <p:cNvPr id="3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213942762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3"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64"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65"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66"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67"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68"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69"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670"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671"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672"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673"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674" name="矩形"/>
          <p:cNvSpPr/>
          <p:nvPr/>
        </p:nvSpPr>
        <p:spPr>
          <a:xfrm>
            <a:off x="3889940"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75" name="线条"/>
          <p:cNvSpPr/>
          <p:nvPr/>
        </p:nvSpPr>
        <p:spPr>
          <a:xfrm>
            <a:off x="1803041" y="647663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76" name="400KB:200KB"/>
          <p:cNvSpPr/>
          <p:nvPr/>
        </p:nvSpPr>
        <p:spPr>
          <a:xfrm>
            <a:off x="3278073" y="7460850"/>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400KB:200KB</a:t>
            </a:r>
          </a:p>
        </p:txBody>
      </p:sp>
      <p:sp>
        <p:nvSpPr>
          <p:cNvPr id="677" name="图1 给定条件1"/>
          <p:cNvSpPr/>
          <p:nvPr/>
        </p:nvSpPr>
        <p:spPr>
          <a:xfrm>
            <a:off x="3811854"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图1 给定条件1</a:t>
            </a:r>
          </a:p>
        </p:txBody>
      </p:sp>
      <p:sp>
        <p:nvSpPr>
          <p:cNvPr id="678" name="（1）"/>
          <p:cNvSpPr/>
          <p:nvPr/>
        </p:nvSpPr>
        <p:spPr>
          <a:xfrm>
            <a:off x="371586" y="6056259"/>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（1）</a:t>
            </a:r>
          </a:p>
        </p:txBody>
      </p:sp>
      <p:grpSp>
        <p:nvGrpSpPr>
          <p:cNvPr id="681" name="例题精讲✍️"/>
          <p:cNvGrpSpPr/>
          <p:nvPr/>
        </p:nvGrpSpPr>
        <p:grpSpPr>
          <a:xfrm>
            <a:off x="546771" y="459108"/>
            <a:ext cx="3441701" cy="1143001"/>
            <a:chOff x="0" y="0"/>
            <a:chExt cx="3441700" cy="1143000"/>
          </a:xfrm>
        </p:grpSpPr>
        <p:sp>
          <p:nvSpPr>
            <p:cNvPr id="680"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679" name="例题精讲✍️" descr="例题精讲✍️"/>
            <p:cNvPicPr>
              <a:picLocks/>
            </p:cNvPicPr>
            <p:nvPr/>
          </p:nvPicPr>
          <p:blipFill>
            <a:blip r:embed="rId3">
              <a:extLst/>
            </a:blip>
            <a:stretch>
              <a:fillRect/>
            </a:stretch>
          </p:blipFill>
          <p:spPr>
            <a:xfrm>
              <a:off x="0" y="-1"/>
              <a:ext cx="3441701" cy="1143001"/>
            </a:xfrm>
            <a:prstGeom prst="rect">
              <a:avLst/>
            </a:prstGeom>
            <a:effectLst/>
          </p:spPr>
        </p:pic>
      </p:grpSp>
      <p:sp>
        <p:nvSpPr>
          <p:cNvPr id="2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204139165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84"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85"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86"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87"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88"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89"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90"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691"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692"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693"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694"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695" name="矩形"/>
          <p:cNvSpPr/>
          <p:nvPr/>
        </p:nvSpPr>
        <p:spPr>
          <a:xfrm>
            <a:off x="3889940"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96" name="线条"/>
          <p:cNvSpPr/>
          <p:nvPr/>
        </p:nvSpPr>
        <p:spPr>
          <a:xfrm>
            <a:off x="1803041" y="647663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97" name="400KB:200KB"/>
          <p:cNvSpPr/>
          <p:nvPr/>
        </p:nvSpPr>
        <p:spPr>
          <a:xfrm>
            <a:off x="3278073" y="7460850"/>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400KB:200KB</a:t>
            </a:r>
          </a:p>
        </p:txBody>
      </p:sp>
      <p:sp>
        <p:nvSpPr>
          <p:cNvPr id="698" name="图1 给定条件1"/>
          <p:cNvSpPr/>
          <p:nvPr/>
        </p:nvSpPr>
        <p:spPr>
          <a:xfrm>
            <a:off x="3811854"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图1 给定条件1</a:t>
            </a:r>
          </a:p>
        </p:txBody>
      </p:sp>
      <p:sp>
        <p:nvSpPr>
          <p:cNvPr id="699" name="（1）"/>
          <p:cNvSpPr/>
          <p:nvPr/>
        </p:nvSpPr>
        <p:spPr>
          <a:xfrm>
            <a:off x="371586" y="6056259"/>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（1）</a:t>
            </a:r>
          </a:p>
        </p:txBody>
      </p:sp>
      <p:sp>
        <p:nvSpPr>
          <p:cNvPr id="700" name="矩形"/>
          <p:cNvSpPr/>
          <p:nvPr/>
        </p:nvSpPr>
        <p:spPr>
          <a:xfrm>
            <a:off x="4948975" y="9866772"/>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01" name="矩形"/>
          <p:cNvSpPr/>
          <p:nvPr/>
        </p:nvSpPr>
        <p:spPr>
          <a:xfrm>
            <a:off x="9730497" y="9866772"/>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02" name="线条"/>
          <p:cNvSpPr/>
          <p:nvPr/>
        </p:nvSpPr>
        <p:spPr>
          <a:xfrm>
            <a:off x="7595476" y="10200525"/>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03" name="线条"/>
          <p:cNvSpPr/>
          <p:nvPr/>
        </p:nvSpPr>
        <p:spPr>
          <a:xfrm>
            <a:off x="2862075" y="10200525"/>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04" name="矩形"/>
          <p:cNvSpPr/>
          <p:nvPr/>
        </p:nvSpPr>
        <p:spPr>
          <a:xfrm>
            <a:off x="14535528" y="9866772"/>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05" name="线条"/>
          <p:cNvSpPr/>
          <p:nvPr/>
        </p:nvSpPr>
        <p:spPr>
          <a:xfrm>
            <a:off x="12400506" y="10200524"/>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06" name="20KB:10KB"/>
          <p:cNvSpPr/>
          <p:nvPr/>
        </p:nvSpPr>
        <p:spPr>
          <a:xfrm>
            <a:off x="4690167" y="11184740"/>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707" name="50KB:100KB"/>
          <p:cNvSpPr/>
          <p:nvPr/>
        </p:nvSpPr>
        <p:spPr>
          <a:xfrm>
            <a:off x="9295160" y="11184740"/>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708" name="300KB:10KB"/>
          <p:cNvSpPr/>
          <p:nvPr/>
        </p:nvSpPr>
        <p:spPr>
          <a:xfrm>
            <a:off x="13851348" y="11184740"/>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09" name="答案："/>
          <p:cNvSpPr/>
          <p:nvPr/>
        </p:nvSpPr>
        <p:spPr>
          <a:xfrm>
            <a:off x="1115035" y="9773426"/>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答案：</a:t>
            </a:r>
          </a:p>
        </p:txBody>
      </p:sp>
      <p:sp>
        <p:nvSpPr>
          <p:cNvPr id="710" name="矩形"/>
          <p:cNvSpPr/>
          <p:nvPr/>
        </p:nvSpPr>
        <p:spPr>
          <a:xfrm>
            <a:off x="19340557" y="9773426"/>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11" name="线条"/>
          <p:cNvSpPr/>
          <p:nvPr/>
        </p:nvSpPr>
        <p:spPr>
          <a:xfrm>
            <a:off x="17205535" y="10107179"/>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12" name="400KB:200KB"/>
          <p:cNvSpPr/>
          <p:nvPr/>
        </p:nvSpPr>
        <p:spPr>
          <a:xfrm>
            <a:off x="18479847" y="11091395"/>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400KB:200KB</a:t>
            </a:r>
          </a:p>
        </p:txBody>
      </p:sp>
      <p:pic>
        <p:nvPicPr>
          <p:cNvPr id="713" name="圆角矩形" descr="圆角矩形"/>
          <p:cNvPicPr>
            <a:picLocks/>
          </p:cNvPicPr>
          <p:nvPr/>
        </p:nvPicPr>
        <p:blipFill>
          <a:blip r:embed="rId3">
            <a:extLst/>
          </a:blip>
          <a:stretch>
            <a:fillRect/>
          </a:stretch>
        </p:blipFill>
        <p:spPr>
          <a:xfrm>
            <a:off x="18088212" y="8997593"/>
            <a:ext cx="5158992" cy="3549140"/>
          </a:xfrm>
          <a:prstGeom prst="rect">
            <a:avLst/>
          </a:prstGeom>
          <a:effectLst>
            <a:outerShdw blurRad="38100" dist="25400" dir="5400000" rotWithShape="0">
              <a:srgbClr val="000000">
                <a:alpha val="50000"/>
              </a:srgbClr>
            </a:outerShdw>
          </a:effectLst>
        </p:spPr>
      </p:pic>
      <p:grpSp>
        <p:nvGrpSpPr>
          <p:cNvPr id="716" name="例题精讲✍️"/>
          <p:cNvGrpSpPr/>
          <p:nvPr/>
        </p:nvGrpSpPr>
        <p:grpSpPr>
          <a:xfrm>
            <a:off x="546771" y="459108"/>
            <a:ext cx="3441701" cy="1143001"/>
            <a:chOff x="0" y="0"/>
            <a:chExt cx="3441700" cy="1143000"/>
          </a:xfrm>
        </p:grpSpPr>
        <p:sp>
          <p:nvSpPr>
            <p:cNvPr id="715"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714" name="例题精讲✍️" descr="例题精讲✍️"/>
            <p:cNvPicPr>
              <a:picLocks/>
            </p:cNvPicPr>
            <p:nvPr/>
          </p:nvPicPr>
          <p:blipFill>
            <a:blip r:embed="rId4">
              <a:extLst/>
            </a:blip>
            <a:stretch>
              <a:fillRect/>
            </a:stretch>
          </p:blipFill>
          <p:spPr>
            <a:xfrm>
              <a:off x="0" y="-1"/>
              <a:ext cx="3441701" cy="1143001"/>
            </a:xfrm>
            <a:prstGeom prst="rect">
              <a:avLst/>
            </a:prstGeom>
            <a:effectLst/>
          </p:spPr>
        </p:pic>
      </p:grpSp>
      <p:sp>
        <p:nvSpPr>
          <p:cNvPr id="36"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47078430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19"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20"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21"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22"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23"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24"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25"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726"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727"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28"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729"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730" name="矩形"/>
          <p:cNvSpPr/>
          <p:nvPr/>
        </p:nvSpPr>
        <p:spPr>
          <a:xfrm>
            <a:off x="4225787"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31" name="线条"/>
          <p:cNvSpPr/>
          <p:nvPr/>
        </p:nvSpPr>
        <p:spPr>
          <a:xfrm>
            <a:off x="2138887" y="647663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32" name="30KB:20KB"/>
          <p:cNvSpPr/>
          <p:nvPr/>
        </p:nvSpPr>
        <p:spPr>
          <a:xfrm>
            <a:off x="3966979" y="7460850"/>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30KB:20KB</a:t>
            </a:r>
          </a:p>
        </p:txBody>
      </p:sp>
      <p:sp>
        <p:nvSpPr>
          <p:cNvPr id="733" name="图2 给定条件2"/>
          <p:cNvSpPr/>
          <p:nvPr/>
        </p:nvSpPr>
        <p:spPr>
          <a:xfrm>
            <a:off x="4147700"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图2 给定条件2</a:t>
            </a:r>
          </a:p>
        </p:txBody>
      </p:sp>
      <p:sp>
        <p:nvSpPr>
          <p:cNvPr id="734" name="（2）"/>
          <p:cNvSpPr/>
          <p:nvPr/>
        </p:nvSpPr>
        <p:spPr>
          <a:xfrm>
            <a:off x="690097" y="6142881"/>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（2）</a:t>
            </a:r>
          </a:p>
        </p:txBody>
      </p:sp>
      <p:grpSp>
        <p:nvGrpSpPr>
          <p:cNvPr id="737" name="例题精讲✍️"/>
          <p:cNvGrpSpPr/>
          <p:nvPr/>
        </p:nvGrpSpPr>
        <p:grpSpPr>
          <a:xfrm>
            <a:off x="546771" y="459108"/>
            <a:ext cx="3441701" cy="1143001"/>
            <a:chOff x="0" y="0"/>
            <a:chExt cx="3441700" cy="1143000"/>
          </a:xfrm>
        </p:grpSpPr>
        <p:sp>
          <p:nvSpPr>
            <p:cNvPr id="736"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735" name="例题精讲✍️" descr="例题精讲✍️"/>
            <p:cNvPicPr>
              <a:picLocks/>
            </p:cNvPicPr>
            <p:nvPr/>
          </p:nvPicPr>
          <p:blipFill>
            <a:blip r:embed="rId3">
              <a:extLst/>
            </a:blip>
            <a:stretch>
              <a:fillRect/>
            </a:stretch>
          </p:blipFill>
          <p:spPr>
            <a:xfrm>
              <a:off x="0" y="-1"/>
              <a:ext cx="3441701" cy="1143001"/>
            </a:xfrm>
            <a:prstGeom prst="rect">
              <a:avLst/>
            </a:prstGeom>
            <a:effectLst/>
          </p:spPr>
        </p:pic>
      </p:grpSp>
      <p:sp>
        <p:nvSpPr>
          <p:cNvPr id="2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93505397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40"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41"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42"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43"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44"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45"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46"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747"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748"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49"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750"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751" name="矩形"/>
          <p:cNvSpPr/>
          <p:nvPr/>
        </p:nvSpPr>
        <p:spPr>
          <a:xfrm>
            <a:off x="4225787"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52" name="线条"/>
          <p:cNvSpPr/>
          <p:nvPr/>
        </p:nvSpPr>
        <p:spPr>
          <a:xfrm>
            <a:off x="2138887" y="647663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53" name="30KB:20KB"/>
          <p:cNvSpPr/>
          <p:nvPr/>
        </p:nvSpPr>
        <p:spPr>
          <a:xfrm>
            <a:off x="3966979" y="7460850"/>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30KB:20KB</a:t>
            </a:r>
          </a:p>
        </p:txBody>
      </p:sp>
      <p:sp>
        <p:nvSpPr>
          <p:cNvPr id="754" name="图2 给定条件2"/>
          <p:cNvSpPr/>
          <p:nvPr/>
        </p:nvSpPr>
        <p:spPr>
          <a:xfrm>
            <a:off x="4147700"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图2 给定条件2</a:t>
            </a:r>
          </a:p>
        </p:txBody>
      </p:sp>
      <p:sp>
        <p:nvSpPr>
          <p:cNvPr id="755" name="（2）"/>
          <p:cNvSpPr/>
          <p:nvPr/>
        </p:nvSpPr>
        <p:spPr>
          <a:xfrm>
            <a:off x="690097" y="6142881"/>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（2）</a:t>
            </a:r>
          </a:p>
        </p:txBody>
      </p:sp>
      <p:sp>
        <p:nvSpPr>
          <p:cNvPr id="756" name="矩形"/>
          <p:cNvSpPr/>
          <p:nvPr/>
        </p:nvSpPr>
        <p:spPr>
          <a:xfrm>
            <a:off x="4948975" y="9866772"/>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57" name="线条"/>
          <p:cNvSpPr/>
          <p:nvPr/>
        </p:nvSpPr>
        <p:spPr>
          <a:xfrm>
            <a:off x="2862075" y="10200525"/>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58" name="矩形"/>
          <p:cNvSpPr/>
          <p:nvPr/>
        </p:nvSpPr>
        <p:spPr>
          <a:xfrm>
            <a:off x="9732359" y="9849626"/>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59" name="线条"/>
          <p:cNvSpPr/>
          <p:nvPr/>
        </p:nvSpPr>
        <p:spPr>
          <a:xfrm>
            <a:off x="7597337" y="10183379"/>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60" name="20KB:130KB"/>
          <p:cNvSpPr/>
          <p:nvPr/>
        </p:nvSpPr>
        <p:spPr>
          <a:xfrm>
            <a:off x="4513637" y="11184740"/>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20KB:130KB</a:t>
            </a:r>
          </a:p>
        </p:txBody>
      </p:sp>
      <p:sp>
        <p:nvSpPr>
          <p:cNvPr id="761" name="300KB:10KB"/>
          <p:cNvSpPr/>
          <p:nvPr/>
        </p:nvSpPr>
        <p:spPr>
          <a:xfrm>
            <a:off x="9048179" y="11167595"/>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62" name="答案："/>
          <p:cNvSpPr/>
          <p:nvPr/>
        </p:nvSpPr>
        <p:spPr>
          <a:xfrm>
            <a:off x="1115035" y="9773426"/>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答案：</a:t>
            </a:r>
          </a:p>
        </p:txBody>
      </p:sp>
      <p:pic>
        <p:nvPicPr>
          <p:cNvPr id="763" name="圆角矩形" descr="圆角矩形"/>
          <p:cNvPicPr>
            <a:picLocks/>
          </p:cNvPicPr>
          <p:nvPr/>
        </p:nvPicPr>
        <p:blipFill>
          <a:blip r:embed="rId3">
            <a:extLst/>
          </a:blip>
          <a:stretch>
            <a:fillRect/>
          </a:stretch>
        </p:blipFill>
        <p:spPr>
          <a:xfrm>
            <a:off x="3696629" y="9313187"/>
            <a:ext cx="5158992" cy="2943527"/>
          </a:xfrm>
          <a:prstGeom prst="rect">
            <a:avLst/>
          </a:prstGeom>
          <a:effectLst>
            <a:outerShdw blurRad="38100" dist="25400" dir="5400000" rotWithShape="0">
              <a:srgbClr val="000000">
                <a:alpha val="50000"/>
              </a:srgbClr>
            </a:outerShdw>
          </a:effectLst>
        </p:spPr>
      </p:pic>
      <p:grpSp>
        <p:nvGrpSpPr>
          <p:cNvPr id="766" name="例题精讲✍️"/>
          <p:cNvGrpSpPr/>
          <p:nvPr/>
        </p:nvGrpSpPr>
        <p:grpSpPr>
          <a:xfrm>
            <a:off x="546771" y="459108"/>
            <a:ext cx="3441701" cy="1143001"/>
            <a:chOff x="0" y="0"/>
            <a:chExt cx="3441700" cy="1143000"/>
          </a:xfrm>
        </p:grpSpPr>
        <p:sp>
          <p:nvSpPr>
            <p:cNvPr id="765"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764" name="例题精讲✍️" descr="例题精讲✍️"/>
            <p:cNvPicPr>
              <a:picLocks/>
            </p:cNvPicPr>
            <p:nvPr/>
          </p:nvPicPr>
          <p:blipFill>
            <a:blip r:embed="rId4">
              <a:extLst/>
            </a:blip>
            <a:stretch>
              <a:fillRect/>
            </a:stretch>
          </p:blipFill>
          <p:spPr>
            <a:xfrm>
              <a:off x="0" y="-1"/>
              <a:ext cx="3441701" cy="1143001"/>
            </a:xfrm>
            <a:prstGeom prst="rect">
              <a:avLst/>
            </a:prstGeom>
            <a:effectLst/>
          </p:spPr>
        </p:pic>
      </p:grpSp>
      <p:sp>
        <p:nvSpPr>
          <p:cNvPr id="30"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95975723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69"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70"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71"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72"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73"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74"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75"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776"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777"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78"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779"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780" name="（3）"/>
          <p:cNvSpPr/>
          <p:nvPr/>
        </p:nvSpPr>
        <p:spPr>
          <a:xfrm>
            <a:off x="690097" y="6142881"/>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（3）</a:t>
            </a:r>
          </a:p>
        </p:txBody>
      </p:sp>
      <p:sp>
        <p:nvSpPr>
          <p:cNvPr id="781" name="矩形"/>
          <p:cNvSpPr/>
          <p:nvPr/>
        </p:nvSpPr>
        <p:spPr>
          <a:xfrm>
            <a:off x="4267772"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82" name="线条"/>
          <p:cNvSpPr/>
          <p:nvPr/>
        </p:nvSpPr>
        <p:spPr>
          <a:xfrm>
            <a:off x="2180871" y="6476634"/>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83" name="150KB:20KB"/>
          <p:cNvSpPr/>
          <p:nvPr/>
        </p:nvSpPr>
        <p:spPr>
          <a:xfrm>
            <a:off x="3832434" y="7460851"/>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150KB:20KB</a:t>
            </a:r>
          </a:p>
        </p:txBody>
      </p:sp>
      <p:sp>
        <p:nvSpPr>
          <p:cNvPr id="784" name="图3 给定条件3"/>
          <p:cNvSpPr/>
          <p:nvPr/>
        </p:nvSpPr>
        <p:spPr>
          <a:xfrm>
            <a:off x="4189686"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图3 给定条件3</a:t>
            </a:r>
          </a:p>
        </p:txBody>
      </p:sp>
      <p:grpSp>
        <p:nvGrpSpPr>
          <p:cNvPr id="787" name="例题精讲✍️"/>
          <p:cNvGrpSpPr/>
          <p:nvPr/>
        </p:nvGrpSpPr>
        <p:grpSpPr>
          <a:xfrm>
            <a:off x="546771" y="459108"/>
            <a:ext cx="3441701" cy="1143001"/>
            <a:chOff x="0" y="0"/>
            <a:chExt cx="3441700" cy="1143000"/>
          </a:xfrm>
        </p:grpSpPr>
        <p:sp>
          <p:nvSpPr>
            <p:cNvPr id="786"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785" name="例题精讲✍️" descr="例题精讲✍️"/>
            <p:cNvPicPr>
              <a:picLocks/>
            </p:cNvPicPr>
            <p:nvPr/>
          </p:nvPicPr>
          <p:blipFill>
            <a:blip r:embed="rId3">
              <a:extLst/>
            </a:blip>
            <a:stretch>
              <a:fillRect/>
            </a:stretch>
          </p:blipFill>
          <p:spPr>
            <a:xfrm>
              <a:off x="0" y="-1"/>
              <a:ext cx="3441701" cy="1143001"/>
            </a:xfrm>
            <a:prstGeom prst="rect">
              <a:avLst/>
            </a:prstGeom>
            <a:effectLst/>
          </p:spPr>
        </p:pic>
      </p:grpSp>
      <p:sp>
        <p:nvSpPr>
          <p:cNvPr id="2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8901928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26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269"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272" name="死锁定理"/>
          <p:cNvGrpSpPr/>
          <p:nvPr/>
        </p:nvGrpSpPr>
        <p:grpSpPr>
          <a:xfrm>
            <a:off x="870156" y="2100891"/>
            <a:ext cx="2806702" cy="1143001"/>
            <a:chOff x="0" y="0"/>
            <a:chExt cx="2806700" cy="1143000"/>
          </a:xfrm>
        </p:grpSpPr>
        <p:sp>
          <p:nvSpPr>
            <p:cNvPr id="2271"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270" name="死锁定理" descr="死锁定理"/>
            <p:cNvPicPr>
              <a:picLocks/>
            </p:cNvPicPr>
            <p:nvPr/>
          </p:nvPicPr>
          <p:blipFill>
            <a:blip r:embed="rId4">
              <a:extLst/>
            </a:blip>
            <a:stretch>
              <a:fillRect/>
            </a:stretch>
          </p:blipFill>
          <p:spPr>
            <a:xfrm>
              <a:off x="-1" y="-1"/>
              <a:ext cx="2806702" cy="1143001"/>
            </a:xfrm>
            <a:prstGeom prst="rect">
              <a:avLst/>
            </a:prstGeom>
            <a:effectLst/>
          </p:spPr>
        </p:pic>
      </p:grpSp>
      <p:sp>
        <p:nvSpPr>
          <p:cNvPr id="2273" name="p1"/>
          <p:cNvSpPr/>
          <p:nvPr/>
        </p:nvSpPr>
        <p:spPr>
          <a:xfrm>
            <a:off x="5380599" y="4946231"/>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p1</a:t>
            </a:r>
          </a:p>
        </p:txBody>
      </p:sp>
      <p:sp>
        <p:nvSpPr>
          <p:cNvPr id="2274" name="p2"/>
          <p:cNvSpPr/>
          <p:nvPr/>
        </p:nvSpPr>
        <p:spPr>
          <a:xfrm>
            <a:off x="5380599" y="9927797"/>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p2</a:t>
            </a:r>
          </a:p>
        </p:txBody>
      </p:sp>
      <p:sp>
        <p:nvSpPr>
          <p:cNvPr id="2275" name="矩形"/>
          <p:cNvSpPr/>
          <p:nvPr/>
        </p:nvSpPr>
        <p:spPr>
          <a:xfrm>
            <a:off x="1104736" y="7524663"/>
            <a:ext cx="2768601" cy="1543218"/>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76" name="圆形"/>
          <p:cNvSpPr/>
          <p:nvPr/>
        </p:nvSpPr>
        <p:spPr>
          <a:xfrm>
            <a:off x="127508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77" name="圆形"/>
          <p:cNvSpPr/>
          <p:nvPr/>
        </p:nvSpPr>
        <p:spPr>
          <a:xfrm>
            <a:off x="293227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78" name="圆形"/>
          <p:cNvSpPr/>
          <p:nvPr/>
        </p:nvSpPr>
        <p:spPr>
          <a:xfrm>
            <a:off x="2103677" y="8199067"/>
            <a:ext cx="741513"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79" name="矩形"/>
          <p:cNvSpPr/>
          <p:nvPr/>
        </p:nvSpPr>
        <p:spPr>
          <a:xfrm>
            <a:off x="8011635" y="7487083"/>
            <a:ext cx="2768601" cy="1104901"/>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80" name="圆形"/>
          <p:cNvSpPr/>
          <p:nvPr/>
        </p:nvSpPr>
        <p:spPr>
          <a:xfrm>
            <a:off x="851584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81" name="圆形"/>
          <p:cNvSpPr/>
          <p:nvPr/>
        </p:nvSpPr>
        <p:spPr>
          <a:xfrm>
            <a:off x="947749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290" name="连接线"/>
          <p:cNvSpPr/>
          <p:nvPr/>
        </p:nvSpPr>
        <p:spPr>
          <a:xfrm>
            <a:off x="3101481" y="9204552"/>
            <a:ext cx="1941524" cy="13224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84" y="11826"/>
                  <a:pt x="11084" y="19026"/>
                  <a:pt x="21600" y="21600"/>
                </a:cubicBezTo>
              </a:path>
            </a:pathLst>
          </a:custGeom>
          <a:ln w="50800">
            <a:solidFill>
              <a:srgbClr val="000000"/>
            </a:solidFill>
            <a:miter lim="400000"/>
            <a:headEnd type="triangle"/>
          </a:ln>
        </p:spPr>
        <p:txBody>
          <a:bodyPr/>
          <a:lstStyle/>
          <a:p>
            <a:endParaRPr/>
          </a:p>
        </p:txBody>
      </p:sp>
      <p:sp>
        <p:nvSpPr>
          <p:cNvPr id="2291" name="连接线"/>
          <p:cNvSpPr/>
          <p:nvPr/>
        </p:nvSpPr>
        <p:spPr>
          <a:xfrm>
            <a:off x="2560762" y="9215224"/>
            <a:ext cx="2536320" cy="16582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866" y="12388"/>
                  <a:pt x="11066" y="19588"/>
                  <a:pt x="21600" y="21600"/>
                </a:cubicBezTo>
              </a:path>
            </a:pathLst>
          </a:custGeom>
          <a:ln w="50800">
            <a:solidFill>
              <a:srgbClr val="000000"/>
            </a:solidFill>
            <a:miter lim="400000"/>
            <a:tailEnd type="triangle"/>
          </a:ln>
        </p:spPr>
        <p:txBody>
          <a:bodyPr/>
          <a:lstStyle/>
          <a:p>
            <a:endParaRPr/>
          </a:p>
        </p:txBody>
      </p:sp>
      <p:sp>
        <p:nvSpPr>
          <p:cNvPr id="2292" name="连接线"/>
          <p:cNvSpPr/>
          <p:nvPr/>
        </p:nvSpPr>
        <p:spPr>
          <a:xfrm>
            <a:off x="6947410" y="8796018"/>
            <a:ext cx="2291903" cy="19563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153" y="18336"/>
                  <a:pt x="19353" y="11136"/>
                  <a:pt x="21600" y="0"/>
                </a:cubicBezTo>
              </a:path>
            </a:pathLst>
          </a:custGeom>
          <a:ln w="50800">
            <a:solidFill>
              <a:srgbClr val="000000"/>
            </a:solidFill>
            <a:miter lim="400000"/>
            <a:headEnd type="triangle"/>
          </a:ln>
        </p:spPr>
        <p:txBody>
          <a:bodyPr/>
          <a:lstStyle/>
          <a:p>
            <a:endParaRPr/>
          </a:p>
        </p:txBody>
      </p:sp>
      <p:sp>
        <p:nvSpPr>
          <p:cNvPr id="2285" name="用于检测系统所处的资源分配状态是否为死锁状态"/>
          <p:cNvSpPr/>
          <p:nvPr/>
        </p:nvSpPr>
        <p:spPr>
          <a:xfrm>
            <a:off x="4392550" y="2177091"/>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用于检测系统所处的资源分配状态是否为死锁状态</a:t>
            </a:r>
          </a:p>
        </p:txBody>
      </p:sp>
      <p:grpSp>
        <p:nvGrpSpPr>
          <p:cNvPr id="2288" name="S为死锁状态的充分条件是当且仅当S状态的资源分配图是不可完全简化的"/>
          <p:cNvGrpSpPr/>
          <p:nvPr/>
        </p:nvGrpSpPr>
        <p:grpSpPr>
          <a:xfrm>
            <a:off x="790500" y="3635829"/>
            <a:ext cx="20798781" cy="1143001"/>
            <a:chOff x="0" y="0"/>
            <a:chExt cx="20798780" cy="1143000"/>
          </a:xfrm>
        </p:grpSpPr>
        <p:sp>
          <p:nvSpPr>
            <p:cNvPr id="2287" name="S为死锁状态的充分条件是当且仅当S状态的资源分配图是不可完全简化的"/>
            <p:cNvSpPr/>
            <p:nvPr/>
          </p:nvSpPr>
          <p:spPr>
            <a:xfrm>
              <a:off x="38100" y="38100"/>
              <a:ext cx="20722581"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b="1">
                  <a:latin typeface="Helvetica"/>
                  <a:ea typeface="Helvetica"/>
                  <a:cs typeface="Helvetica"/>
                  <a:sym typeface="Helvetica"/>
                </a:rPr>
                <a:t>S为死锁状态</a:t>
              </a:r>
              <a:r>
                <a:t>的充分条件是</a:t>
              </a:r>
              <a:r>
                <a:rPr b="1">
                  <a:solidFill>
                    <a:schemeClr val="accent5"/>
                  </a:solidFill>
                  <a:latin typeface="Helvetica"/>
                  <a:ea typeface="Helvetica"/>
                  <a:cs typeface="Helvetica"/>
                  <a:sym typeface="Helvetica"/>
                </a:rPr>
                <a:t>当且仅当S状态的资源分配图是不可完全简化的</a:t>
              </a:r>
            </a:p>
          </p:txBody>
        </p:sp>
        <p:pic>
          <p:nvPicPr>
            <p:cNvPr id="2286" name="S为死锁状态的充分条件是当且仅当S状态的资源分配图是不可完全简化的" descr="S为死锁状态的充分条件是当且仅当S状态的资源分配图是不可完全简化的"/>
            <p:cNvPicPr>
              <a:picLocks/>
            </p:cNvPicPr>
            <p:nvPr/>
          </p:nvPicPr>
          <p:blipFill>
            <a:blip r:embed="rId5">
              <a:extLst/>
            </a:blip>
            <a:stretch>
              <a:fillRect/>
            </a:stretch>
          </p:blipFill>
          <p:spPr>
            <a:xfrm>
              <a:off x="-1" y="-1"/>
              <a:ext cx="20798781" cy="1143001"/>
            </a:xfrm>
            <a:prstGeom prst="rect">
              <a:avLst/>
            </a:prstGeom>
            <a:effectLst/>
          </p:spPr>
        </p:pic>
      </p:grpSp>
      <p:pic>
        <p:nvPicPr>
          <p:cNvPr id="25" name="图片 24"/>
          <p:cNvPicPr>
            <a:picLocks noChangeAspect="1"/>
          </p:cNvPicPr>
          <p:nvPr/>
        </p:nvPicPr>
        <p:blipFill>
          <a:blip r:embed="rId6"/>
          <a:stretch>
            <a:fillRect/>
          </a:stretch>
        </p:blipFill>
        <p:spPr>
          <a:xfrm>
            <a:off x="20193000" y="850715"/>
            <a:ext cx="3352800" cy="1346200"/>
          </a:xfrm>
          <a:prstGeom prst="rect">
            <a:avLst/>
          </a:prstGeom>
        </p:spPr>
      </p:pic>
      <p:sp>
        <p:nvSpPr>
          <p:cNvPr id="26" name="3.6.4.3 死锁定理"/>
          <p:cNvSpPr/>
          <p:nvPr/>
        </p:nvSpPr>
        <p:spPr>
          <a:xfrm>
            <a:off x="69086" y="55522"/>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3.6.4.3 死锁定理</a:t>
            </a:r>
          </a:p>
        </p:txBody>
      </p:sp>
    </p:spTree>
    <p:extLst>
      <p:ext uri="{BB962C8B-B14F-4D97-AF65-F5344CB8AC3E}">
        <p14:creationId xmlns:p14="http://schemas.microsoft.com/office/powerpoint/2010/main" val="116128160"/>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90" name="矩形"/>
          <p:cNvSpPr/>
          <p:nvPr/>
        </p:nvSpPr>
        <p:spPr>
          <a:xfrm>
            <a:off x="2587345"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91" name="矩形"/>
          <p:cNvSpPr/>
          <p:nvPr/>
        </p:nvSpPr>
        <p:spPr>
          <a:xfrm>
            <a:off x="736886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92" name="线条"/>
          <p:cNvSpPr/>
          <p:nvPr/>
        </p:nvSpPr>
        <p:spPr>
          <a:xfrm>
            <a:off x="5233847"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93" name="线条"/>
          <p:cNvSpPr/>
          <p:nvPr/>
        </p:nvSpPr>
        <p:spPr>
          <a:xfrm>
            <a:off x="500446" y="2942382"/>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94" name="矩形"/>
          <p:cNvSpPr/>
          <p:nvPr/>
        </p:nvSpPr>
        <p:spPr>
          <a:xfrm>
            <a:off x="12173898" y="2608628"/>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95" name="线条"/>
          <p:cNvSpPr/>
          <p:nvPr/>
        </p:nvSpPr>
        <p:spPr>
          <a:xfrm>
            <a:off x="10038877" y="2942381"/>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96" name="20KB:10KB"/>
          <p:cNvSpPr/>
          <p:nvPr/>
        </p:nvSpPr>
        <p:spPr>
          <a:xfrm>
            <a:off x="2328538" y="3926597"/>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797" name="50KB:100KB"/>
          <p:cNvSpPr/>
          <p:nvPr/>
        </p:nvSpPr>
        <p:spPr>
          <a:xfrm>
            <a:off x="6933530"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50KB:100KB</a:t>
            </a:r>
          </a:p>
        </p:txBody>
      </p:sp>
      <p:sp>
        <p:nvSpPr>
          <p:cNvPr id="798" name="300KB:10KB"/>
          <p:cNvSpPr/>
          <p:nvPr/>
        </p:nvSpPr>
        <p:spPr>
          <a:xfrm>
            <a:off x="11489719" y="3926597"/>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sp>
        <p:nvSpPr>
          <p:cNvPr id="799"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800" name="画出在题目给定条件下系统释放下列空闲区后的空闲链，如图1～图3所示。"/>
          <p:cNvSpPr/>
          <p:nvPr/>
        </p:nvSpPr>
        <p:spPr>
          <a:xfrm>
            <a:off x="634379" y="4927928"/>
            <a:ext cx="2311524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画出在题目给定条件下系统释放下列空闲区后的空闲链，如图1～图3所示。</a:t>
            </a:r>
          </a:p>
        </p:txBody>
      </p:sp>
      <p:sp>
        <p:nvSpPr>
          <p:cNvPr id="801" name="（3）"/>
          <p:cNvSpPr/>
          <p:nvPr/>
        </p:nvSpPr>
        <p:spPr>
          <a:xfrm>
            <a:off x="690097" y="6142881"/>
            <a:ext cx="1737458"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（3）</a:t>
            </a:r>
          </a:p>
        </p:txBody>
      </p:sp>
      <p:sp>
        <p:nvSpPr>
          <p:cNvPr id="802" name="矩形"/>
          <p:cNvSpPr/>
          <p:nvPr/>
        </p:nvSpPr>
        <p:spPr>
          <a:xfrm>
            <a:off x="4267772" y="614288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803" name="线条"/>
          <p:cNvSpPr/>
          <p:nvPr/>
        </p:nvSpPr>
        <p:spPr>
          <a:xfrm>
            <a:off x="2180871" y="6476634"/>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804" name="150KB:20KB"/>
          <p:cNvSpPr/>
          <p:nvPr/>
        </p:nvSpPr>
        <p:spPr>
          <a:xfrm>
            <a:off x="3832434" y="7460851"/>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150KB:20KB</a:t>
            </a:r>
          </a:p>
        </p:txBody>
      </p:sp>
      <p:sp>
        <p:nvSpPr>
          <p:cNvPr id="805" name="图3 给定条件3"/>
          <p:cNvSpPr/>
          <p:nvPr/>
        </p:nvSpPr>
        <p:spPr>
          <a:xfrm>
            <a:off x="4189686" y="8456869"/>
            <a:ext cx="3035809"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r>
              <a:t>图3 给定条件3</a:t>
            </a:r>
          </a:p>
        </p:txBody>
      </p:sp>
      <p:sp>
        <p:nvSpPr>
          <p:cNvPr id="806" name="矩形"/>
          <p:cNvSpPr/>
          <p:nvPr/>
        </p:nvSpPr>
        <p:spPr>
          <a:xfrm>
            <a:off x="4948975" y="9866772"/>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807" name="线条"/>
          <p:cNvSpPr/>
          <p:nvPr/>
        </p:nvSpPr>
        <p:spPr>
          <a:xfrm>
            <a:off x="2862075" y="10200525"/>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808" name="矩形"/>
          <p:cNvSpPr/>
          <p:nvPr/>
        </p:nvSpPr>
        <p:spPr>
          <a:xfrm>
            <a:off x="9732359" y="9815401"/>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809" name="线条"/>
          <p:cNvSpPr/>
          <p:nvPr/>
        </p:nvSpPr>
        <p:spPr>
          <a:xfrm>
            <a:off x="7597337" y="10149154"/>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810" name="20KB:10KB"/>
          <p:cNvSpPr/>
          <p:nvPr/>
        </p:nvSpPr>
        <p:spPr>
          <a:xfrm>
            <a:off x="4690167" y="11184740"/>
            <a:ext cx="339725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20KB:10KB</a:t>
            </a:r>
          </a:p>
        </p:txBody>
      </p:sp>
      <p:sp>
        <p:nvSpPr>
          <p:cNvPr id="811" name="50KB:120KB"/>
          <p:cNvSpPr/>
          <p:nvPr/>
        </p:nvSpPr>
        <p:spPr>
          <a:xfrm>
            <a:off x="9048179" y="11133370"/>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50KB:120KB</a:t>
            </a:r>
          </a:p>
        </p:txBody>
      </p:sp>
      <p:sp>
        <p:nvSpPr>
          <p:cNvPr id="812" name="答案："/>
          <p:cNvSpPr/>
          <p:nvPr/>
        </p:nvSpPr>
        <p:spPr>
          <a:xfrm>
            <a:off x="1115035" y="9773426"/>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solidFill>
                  <a:schemeClr val="accent5"/>
                </a:solidFill>
                <a:latin typeface="Helvetica"/>
                <a:ea typeface="Helvetica"/>
                <a:cs typeface="Helvetica"/>
                <a:sym typeface="Helvetica"/>
              </a:defRPr>
            </a:lvl1pPr>
          </a:lstStyle>
          <a:p>
            <a:r>
              <a:t>答案：</a:t>
            </a:r>
          </a:p>
        </p:txBody>
      </p:sp>
      <p:sp>
        <p:nvSpPr>
          <p:cNvPr id="813" name="矩形"/>
          <p:cNvSpPr/>
          <p:nvPr/>
        </p:nvSpPr>
        <p:spPr>
          <a:xfrm>
            <a:off x="14537390" y="9773426"/>
            <a:ext cx="2654301" cy="9906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814" name="线条"/>
          <p:cNvSpPr/>
          <p:nvPr/>
        </p:nvSpPr>
        <p:spPr>
          <a:xfrm>
            <a:off x="12402368" y="10107179"/>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815" name="300KB:10KB"/>
          <p:cNvSpPr/>
          <p:nvPr/>
        </p:nvSpPr>
        <p:spPr>
          <a:xfrm>
            <a:off x="13853210" y="11091395"/>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300KB:10KB</a:t>
            </a:r>
          </a:p>
        </p:txBody>
      </p:sp>
      <p:pic>
        <p:nvPicPr>
          <p:cNvPr id="816" name="圆角矩形" descr="圆角矩形"/>
          <p:cNvPicPr>
            <a:picLocks/>
          </p:cNvPicPr>
          <p:nvPr/>
        </p:nvPicPr>
        <p:blipFill>
          <a:blip r:embed="rId3">
            <a:extLst/>
          </a:blip>
          <a:stretch>
            <a:fillRect/>
          </a:stretch>
        </p:blipFill>
        <p:spPr>
          <a:xfrm>
            <a:off x="8390818" y="9184760"/>
            <a:ext cx="5158992" cy="2943527"/>
          </a:xfrm>
          <a:prstGeom prst="rect">
            <a:avLst/>
          </a:prstGeom>
          <a:effectLst>
            <a:outerShdw blurRad="38100" dist="25400" dir="5400000" rotWithShape="0">
              <a:srgbClr val="000000">
                <a:alpha val="50000"/>
              </a:srgbClr>
            </a:outerShdw>
          </a:effectLst>
        </p:spPr>
      </p:pic>
      <p:grpSp>
        <p:nvGrpSpPr>
          <p:cNvPr id="819" name="例题精讲✍️"/>
          <p:cNvGrpSpPr/>
          <p:nvPr/>
        </p:nvGrpSpPr>
        <p:grpSpPr>
          <a:xfrm>
            <a:off x="546771" y="459108"/>
            <a:ext cx="3441701" cy="1143001"/>
            <a:chOff x="0" y="0"/>
            <a:chExt cx="3441700" cy="1143000"/>
          </a:xfrm>
        </p:grpSpPr>
        <p:sp>
          <p:nvSpPr>
            <p:cNvPr id="818"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817" name="例题精讲✍️" descr="例题精讲✍️"/>
            <p:cNvPicPr>
              <a:picLocks/>
            </p:cNvPicPr>
            <p:nvPr/>
          </p:nvPicPr>
          <p:blipFill>
            <a:blip r:embed="rId4">
              <a:extLst/>
            </a:blip>
            <a:stretch>
              <a:fillRect/>
            </a:stretch>
          </p:blipFill>
          <p:spPr>
            <a:xfrm>
              <a:off x="0" y="-1"/>
              <a:ext cx="3441701" cy="1143001"/>
            </a:xfrm>
            <a:prstGeom prst="rect">
              <a:avLst/>
            </a:prstGeom>
            <a:effectLst/>
          </p:spPr>
        </p:pic>
      </p:grpSp>
      <p:sp>
        <p:nvSpPr>
          <p:cNvPr id="3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2099892843"/>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2" name="连续分配存储管理方式"/>
          <p:cNvSpPr/>
          <p:nvPr/>
        </p:nvSpPr>
        <p:spPr>
          <a:xfrm>
            <a:off x="2752401"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823" name="👉单一连续分配"/>
          <p:cNvSpPr/>
          <p:nvPr/>
        </p:nvSpPr>
        <p:spPr>
          <a:xfrm>
            <a:off x="2887759"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824" name="👉固定分区分配"/>
          <p:cNvSpPr/>
          <p:nvPr/>
        </p:nvSpPr>
        <p:spPr>
          <a:xfrm>
            <a:off x="2887759"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825" name="👉动态分区分配"/>
          <p:cNvSpPr/>
          <p:nvPr/>
        </p:nvSpPr>
        <p:spPr>
          <a:xfrm>
            <a:off x="2887759" y="880760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826" name="离散分配存储管理方式"/>
          <p:cNvSpPr/>
          <p:nvPr/>
        </p:nvSpPr>
        <p:spPr>
          <a:xfrm>
            <a:off x="13389299"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离散分配存储管理方式</a:t>
            </a:r>
          </a:p>
        </p:txBody>
      </p:sp>
      <p:sp>
        <p:nvSpPr>
          <p:cNvPr id="827" name="👉分页存储管理"/>
          <p:cNvSpPr/>
          <p:nvPr/>
        </p:nvSpPr>
        <p:spPr>
          <a:xfrm>
            <a:off x="13929252"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分页存储管理</a:t>
            </a:r>
          </a:p>
        </p:txBody>
      </p:sp>
      <p:sp>
        <p:nvSpPr>
          <p:cNvPr id="828" name="🆚"/>
          <p:cNvSpPr/>
          <p:nvPr/>
        </p:nvSpPr>
        <p:spPr>
          <a:xfrm>
            <a:off x="11525250" y="3488234"/>
            <a:ext cx="1333501" cy="170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600"/>
            </a:lvl1pPr>
          </a:lstStyle>
          <a:p>
            <a:r>
              <a:t>🆚</a:t>
            </a:r>
          </a:p>
        </p:txBody>
      </p:sp>
      <p:sp>
        <p:nvSpPr>
          <p:cNvPr id="82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30" name="👉分段存储管理"/>
          <p:cNvSpPr/>
          <p:nvPr/>
        </p:nvSpPr>
        <p:spPr>
          <a:xfrm>
            <a:off x="13929252"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分段存储管理</a:t>
            </a:r>
          </a:p>
        </p:txBody>
      </p:sp>
      <p:sp>
        <p:nvSpPr>
          <p:cNvPr id="831" name="👉段页式存储管理"/>
          <p:cNvSpPr/>
          <p:nvPr/>
        </p:nvSpPr>
        <p:spPr>
          <a:xfrm>
            <a:off x="13929252" y="8807600"/>
            <a:ext cx="66579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段页式存储管理</a:t>
            </a:r>
          </a:p>
        </p:txBody>
      </p:sp>
    </p:spTree>
    <p:extLst>
      <p:ext uri="{BB962C8B-B14F-4D97-AF65-F5344CB8AC3E}">
        <p14:creationId xmlns:p14="http://schemas.microsoft.com/office/powerpoint/2010/main" val="115275750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35"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836"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837"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838"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839"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840"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84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42"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
        <p:nvSpPr>
          <p:cNvPr id="843" name="单一连续分配"/>
          <p:cNvSpPr/>
          <p:nvPr/>
        </p:nvSpPr>
        <p:spPr>
          <a:xfrm>
            <a:off x="17855212" y="4308444"/>
            <a:ext cx="515858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单一连续分配</a:t>
            </a:r>
          </a:p>
        </p:txBody>
      </p:sp>
      <p:sp>
        <p:nvSpPr>
          <p:cNvPr id="844" name="固定分区分配"/>
          <p:cNvSpPr/>
          <p:nvPr/>
        </p:nvSpPr>
        <p:spPr>
          <a:xfrm>
            <a:off x="17874679" y="5223511"/>
            <a:ext cx="5158587" cy="1103551"/>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固定分区分配</a:t>
            </a:r>
          </a:p>
        </p:txBody>
      </p:sp>
      <p:sp>
        <p:nvSpPr>
          <p:cNvPr id="845" name="线条"/>
          <p:cNvSpPr/>
          <p:nvPr/>
        </p:nvSpPr>
        <p:spPr>
          <a:xfrm flipV="1">
            <a:off x="17712957" y="4681913"/>
            <a:ext cx="1" cy="2226082"/>
          </a:xfrm>
          <a:prstGeom prst="line">
            <a:avLst/>
          </a:prstGeom>
          <a:ln w="38100">
            <a:solidFill>
              <a:srgbClr val="000000"/>
            </a:solidFill>
            <a:miter lim="400000"/>
          </a:ln>
        </p:spPr>
        <p:txBody>
          <a:bodyPr lIns="50800" tIns="50800" rIns="50800" bIns="50800" anchor="ctr"/>
          <a:lstStyle/>
          <a:p>
            <a:pPr>
              <a:defRPr sz="3200"/>
            </a:pPr>
            <a:endParaRPr/>
          </a:p>
        </p:txBody>
      </p:sp>
      <p:sp>
        <p:nvSpPr>
          <p:cNvPr id="846" name="线条"/>
          <p:cNvSpPr/>
          <p:nvPr/>
        </p:nvSpPr>
        <p:spPr>
          <a:xfrm>
            <a:off x="17190138" y="5794953"/>
            <a:ext cx="541869" cy="1"/>
          </a:xfrm>
          <a:prstGeom prst="line">
            <a:avLst/>
          </a:prstGeom>
          <a:ln w="38100">
            <a:solidFill>
              <a:srgbClr val="000000"/>
            </a:solidFill>
            <a:miter lim="400000"/>
          </a:ln>
        </p:spPr>
        <p:txBody>
          <a:bodyPr lIns="50800" tIns="50800" rIns="50800" bIns="50800" anchor="ctr"/>
          <a:lstStyle/>
          <a:p>
            <a:pPr>
              <a:defRPr sz="3200"/>
            </a:pPr>
            <a:endParaRPr/>
          </a:p>
        </p:txBody>
      </p:sp>
      <p:sp>
        <p:nvSpPr>
          <p:cNvPr id="847" name="动态分区分配"/>
          <p:cNvSpPr/>
          <p:nvPr/>
        </p:nvSpPr>
        <p:spPr>
          <a:xfrm>
            <a:off x="17874679" y="6177912"/>
            <a:ext cx="5158587" cy="1103552"/>
          </a:xfrm>
          <a:prstGeom prst="roundRect">
            <a:avLst>
              <a:gd name="adj" fmla="val 16311"/>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500"/>
            </a:lvl1pPr>
          </a:lstStyle>
          <a:p>
            <a:r>
              <a:t>动态分区分配</a:t>
            </a:r>
          </a:p>
        </p:txBody>
      </p:sp>
    </p:spTree>
    <p:extLst>
      <p:ext uri="{BB962C8B-B14F-4D97-AF65-F5344CB8AC3E}">
        <p14:creationId xmlns:p14="http://schemas.microsoft.com/office/powerpoint/2010/main" val="1945373334"/>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 name="下课快乐…"/>
          <p:cNvSpPr/>
          <p:nvPr/>
        </p:nvSpPr>
        <p:spPr>
          <a:xfrm>
            <a:off x="10269232" y="4292600"/>
            <a:ext cx="13675297"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600">
                <a:latin typeface="Hannotate SC Bold"/>
                <a:ea typeface="Hannotate SC Bold"/>
                <a:cs typeface="Hannotate SC Bold"/>
                <a:sym typeface="Hannotate SC Bold"/>
              </a:defRPr>
            </a:pPr>
            <a:r>
              <a:t>下课快乐</a:t>
            </a:r>
          </a:p>
          <a:p>
            <a:pPr>
              <a:defRPr sz="9600">
                <a:latin typeface="Hannotate SC Bold"/>
                <a:ea typeface="Hannotate SC Bold"/>
                <a:cs typeface="Hannotate SC Bold"/>
                <a:sym typeface="Hannotate SC Bold"/>
              </a:defRPr>
            </a:pPr>
            <a:r>
              <a:t>马上去做随堂考哦</a:t>
            </a:r>
          </a:p>
          <a:p>
            <a:pPr>
              <a:defRPr sz="9600">
                <a:latin typeface="Hannotate SC Bold"/>
                <a:ea typeface="Hannotate SC Bold"/>
                <a:cs typeface="Hannotate SC Bold"/>
                <a:sym typeface="Hannotate SC Bold"/>
              </a:defRPr>
            </a:pPr>
            <a:r>
              <a:rPr>
                <a:latin typeface="Apple Color Emoji"/>
                <a:ea typeface="Apple Color Emoji"/>
                <a:cs typeface="Apple Color Emoji"/>
                <a:sym typeface="Apple Color Emoji"/>
              </a:rPr>
              <a:t>🙇‍♀️🙇‍♀️🙇‍♀️</a:t>
            </a:r>
          </a:p>
        </p:txBody>
      </p:sp>
      <p:pic>
        <p:nvPicPr>
          <p:cNvPr id="1592" name="EF7091CC-C309-4B12-B855-27AA446D42E5-16150-000030DF382AEA18_tmp.jpg" descr="EF7091CC-C309-4B12-B855-27AA446D42E5-16150-000030DF382AEA18_tmp.jpg"/>
          <p:cNvPicPr>
            <a:picLocks noChangeAspect="1"/>
          </p:cNvPicPr>
          <p:nvPr/>
        </p:nvPicPr>
        <p:blipFill>
          <a:blip r:embed="rId2">
            <a:extLst/>
          </a:blip>
          <a:stretch>
            <a:fillRect/>
          </a:stretch>
        </p:blipFill>
        <p:spPr>
          <a:xfrm>
            <a:off x="266430" y="3134121"/>
            <a:ext cx="9938651" cy="744776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297"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298"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301" name="死锁定理"/>
          <p:cNvGrpSpPr/>
          <p:nvPr/>
        </p:nvGrpSpPr>
        <p:grpSpPr>
          <a:xfrm>
            <a:off x="870156" y="2100891"/>
            <a:ext cx="2806702" cy="1143001"/>
            <a:chOff x="0" y="0"/>
            <a:chExt cx="2806700" cy="1143000"/>
          </a:xfrm>
        </p:grpSpPr>
        <p:sp>
          <p:nvSpPr>
            <p:cNvPr id="2300"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299" name="死锁定理" descr="死锁定理"/>
            <p:cNvPicPr>
              <a:picLocks/>
            </p:cNvPicPr>
            <p:nvPr/>
          </p:nvPicPr>
          <p:blipFill>
            <a:blip r:embed="rId4">
              <a:extLst/>
            </a:blip>
            <a:stretch>
              <a:fillRect/>
            </a:stretch>
          </p:blipFill>
          <p:spPr>
            <a:xfrm>
              <a:off x="-1" y="-1"/>
              <a:ext cx="2806702" cy="1143001"/>
            </a:xfrm>
            <a:prstGeom prst="rect">
              <a:avLst/>
            </a:prstGeom>
            <a:effectLst/>
          </p:spPr>
        </p:pic>
      </p:grpSp>
      <p:sp>
        <p:nvSpPr>
          <p:cNvPr id="2302" name="p1"/>
          <p:cNvSpPr/>
          <p:nvPr/>
        </p:nvSpPr>
        <p:spPr>
          <a:xfrm>
            <a:off x="5380599" y="4946231"/>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p1</a:t>
            </a:r>
          </a:p>
        </p:txBody>
      </p:sp>
      <p:sp>
        <p:nvSpPr>
          <p:cNvPr id="2303" name="p2"/>
          <p:cNvSpPr/>
          <p:nvPr/>
        </p:nvSpPr>
        <p:spPr>
          <a:xfrm>
            <a:off x="5380599" y="9927797"/>
            <a:ext cx="1263169" cy="1310336"/>
          </a:xfrm>
          <a:prstGeom prst="ellipse">
            <a:avLst/>
          </a:prstGeom>
          <a:ln w="38100">
            <a:solidFill>
              <a:srgbClr val="000000"/>
            </a:solid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lvl1pPr>
          </a:lstStyle>
          <a:p>
            <a:r>
              <a:t>p2</a:t>
            </a:r>
          </a:p>
        </p:txBody>
      </p:sp>
      <p:sp>
        <p:nvSpPr>
          <p:cNvPr id="2304" name="矩形"/>
          <p:cNvSpPr/>
          <p:nvPr/>
        </p:nvSpPr>
        <p:spPr>
          <a:xfrm>
            <a:off x="1104736" y="7524663"/>
            <a:ext cx="2768601" cy="1543218"/>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05" name="圆形"/>
          <p:cNvSpPr/>
          <p:nvPr/>
        </p:nvSpPr>
        <p:spPr>
          <a:xfrm>
            <a:off x="127508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06" name="圆形"/>
          <p:cNvSpPr/>
          <p:nvPr/>
        </p:nvSpPr>
        <p:spPr>
          <a:xfrm>
            <a:off x="2932271" y="7654743"/>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07" name="圆形"/>
          <p:cNvSpPr/>
          <p:nvPr/>
        </p:nvSpPr>
        <p:spPr>
          <a:xfrm>
            <a:off x="2103677" y="8199067"/>
            <a:ext cx="741513"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08" name="矩形"/>
          <p:cNvSpPr/>
          <p:nvPr/>
        </p:nvSpPr>
        <p:spPr>
          <a:xfrm>
            <a:off x="8011635" y="7487083"/>
            <a:ext cx="2768601" cy="1104901"/>
          </a:xfrm>
          <a:prstGeom prst="rect">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09" name="圆形"/>
          <p:cNvSpPr/>
          <p:nvPr/>
        </p:nvSpPr>
        <p:spPr>
          <a:xfrm>
            <a:off x="851584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10" name="圆形"/>
          <p:cNvSpPr/>
          <p:nvPr/>
        </p:nvSpPr>
        <p:spPr>
          <a:xfrm>
            <a:off x="9477490" y="7668287"/>
            <a:ext cx="741514" cy="742492"/>
          </a:xfrm>
          <a:prstGeom prst="ellipse">
            <a:avLst/>
          </a:prstGeom>
          <a:ln w="38100">
            <a:solidFill>
              <a:srgbClr val="000000"/>
            </a:solidFill>
            <a:miter lim="400000"/>
          </a:ln>
          <a:effectLst>
            <a:outerShdw blurRad="38100" dist="25400" dir="5400000" rotWithShape="0">
              <a:srgbClr val="000000">
                <a:alpha val="50000"/>
              </a:srgbClr>
            </a:outerShdw>
          </a:effectLst>
        </p:spPr>
        <p:txBody>
          <a:bodyPr lIns="50800" tIns="50800" rIns="50800" bIns="50800" anchor="ctr"/>
          <a:lstStyle/>
          <a:p>
            <a:pPr>
              <a:defRPr sz="3600"/>
            </a:pPr>
            <a:endParaRPr/>
          </a:p>
        </p:txBody>
      </p:sp>
      <p:sp>
        <p:nvSpPr>
          <p:cNvPr id="2311" name="用于检测系统所处的资源分配状态是否为死锁状态"/>
          <p:cNvSpPr/>
          <p:nvPr/>
        </p:nvSpPr>
        <p:spPr>
          <a:xfrm>
            <a:off x="4392550" y="2177091"/>
            <a:ext cx="1408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用于检测系统所处的资源分配状态是否为死锁状态</a:t>
            </a:r>
          </a:p>
        </p:txBody>
      </p:sp>
      <p:grpSp>
        <p:nvGrpSpPr>
          <p:cNvPr id="2314" name="S为死锁状态的充分条件是当且仅当S状态的资源分配图是不可完全简化的"/>
          <p:cNvGrpSpPr/>
          <p:nvPr/>
        </p:nvGrpSpPr>
        <p:grpSpPr>
          <a:xfrm>
            <a:off x="790500" y="3635829"/>
            <a:ext cx="20798781" cy="1143001"/>
            <a:chOff x="0" y="0"/>
            <a:chExt cx="20798780" cy="1143000"/>
          </a:xfrm>
        </p:grpSpPr>
        <p:sp>
          <p:nvSpPr>
            <p:cNvPr id="2313" name="S为死锁状态的充分条件是当且仅当S状态的资源分配图是不可完全简化的"/>
            <p:cNvSpPr/>
            <p:nvPr/>
          </p:nvSpPr>
          <p:spPr>
            <a:xfrm>
              <a:off x="38100" y="38100"/>
              <a:ext cx="20722581"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rPr b="1">
                  <a:latin typeface="Helvetica"/>
                  <a:ea typeface="Helvetica"/>
                  <a:cs typeface="Helvetica"/>
                  <a:sym typeface="Helvetica"/>
                </a:rPr>
                <a:t>S为死锁状态</a:t>
              </a:r>
              <a:r>
                <a:t>的充分条件是</a:t>
              </a:r>
              <a:r>
                <a:rPr b="1">
                  <a:solidFill>
                    <a:schemeClr val="accent5"/>
                  </a:solidFill>
                  <a:latin typeface="Helvetica"/>
                  <a:ea typeface="Helvetica"/>
                  <a:cs typeface="Helvetica"/>
                  <a:sym typeface="Helvetica"/>
                </a:rPr>
                <a:t>当且仅当S状态的资源分配图是不可完全简化的</a:t>
              </a:r>
            </a:p>
          </p:txBody>
        </p:sp>
        <p:pic>
          <p:nvPicPr>
            <p:cNvPr id="2312" name="S为死锁状态的充分条件是当且仅当S状态的资源分配图是不可完全简化的" descr="S为死锁状态的充分条件是当且仅当S状态的资源分配图是不可完全简化的"/>
            <p:cNvPicPr>
              <a:picLocks/>
            </p:cNvPicPr>
            <p:nvPr/>
          </p:nvPicPr>
          <p:blipFill>
            <a:blip r:embed="rId5">
              <a:extLst/>
            </a:blip>
            <a:stretch>
              <a:fillRect/>
            </a:stretch>
          </p:blipFill>
          <p:spPr>
            <a:xfrm>
              <a:off x="-1" y="-1"/>
              <a:ext cx="20798781" cy="1143001"/>
            </a:xfrm>
            <a:prstGeom prst="rect">
              <a:avLst/>
            </a:prstGeom>
            <a:effectLst/>
          </p:spPr>
        </p:pic>
      </p:grpSp>
      <p:pic>
        <p:nvPicPr>
          <p:cNvPr id="22" name="图片 21"/>
          <p:cNvPicPr>
            <a:picLocks noChangeAspect="1"/>
          </p:cNvPicPr>
          <p:nvPr/>
        </p:nvPicPr>
        <p:blipFill>
          <a:blip r:embed="rId6"/>
          <a:stretch>
            <a:fillRect/>
          </a:stretch>
        </p:blipFill>
        <p:spPr>
          <a:xfrm>
            <a:off x="20193000" y="850715"/>
            <a:ext cx="3352800" cy="1346200"/>
          </a:xfrm>
          <a:prstGeom prst="rect">
            <a:avLst/>
          </a:prstGeom>
        </p:spPr>
      </p:pic>
      <p:sp>
        <p:nvSpPr>
          <p:cNvPr id="23" name="3.6.4.3 死锁定理"/>
          <p:cNvSpPr/>
          <p:nvPr/>
        </p:nvSpPr>
        <p:spPr>
          <a:xfrm>
            <a:off x="69086" y="55522"/>
            <a:ext cx="215443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3.6.4.3 死锁定理</a:t>
            </a:r>
          </a:p>
        </p:txBody>
      </p:sp>
    </p:spTree>
    <p:extLst>
      <p:ext uri="{BB962C8B-B14F-4D97-AF65-F5344CB8AC3E}">
        <p14:creationId xmlns:p14="http://schemas.microsoft.com/office/powerpoint/2010/main" val="6604279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20"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21"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2324" name="死锁的预防"/>
          <p:cNvGrpSpPr/>
          <p:nvPr/>
        </p:nvGrpSpPr>
        <p:grpSpPr>
          <a:xfrm>
            <a:off x="858694" y="2855218"/>
            <a:ext cx="3441701" cy="1143001"/>
            <a:chOff x="0" y="0"/>
            <a:chExt cx="3441700" cy="1143000"/>
          </a:xfrm>
        </p:grpSpPr>
        <p:sp>
          <p:nvSpPr>
            <p:cNvPr id="2323"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2322"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2325"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2328" name="死锁的检测"/>
          <p:cNvGrpSpPr/>
          <p:nvPr/>
        </p:nvGrpSpPr>
        <p:grpSpPr>
          <a:xfrm>
            <a:off x="858694" y="7240900"/>
            <a:ext cx="3441701" cy="1143001"/>
            <a:chOff x="0" y="0"/>
            <a:chExt cx="3441700" cy="1143000"/>
          </a:xfrm>
        </p:grpSpPr>
        <p:sp>
          <p:nvSpPr>
            <p:cNvPr id="2327"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2326"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2331" name="死锁的避免"/>
          <p:cNvGrpSpPr/>
          <p:nvPr/>
        </p:nvGrpSpPr>
        <p:grpSpPr>
          <a:xfrm>
            <a:off x="858694" y="5048059"/>
            <a:ext cx="3441701" cy="1143001"/>
            <a:chOff x="0" y="0"/>
            <a:chExt cx="3441700" cy="1143000"/>
          </a:xfrm>
        </p:grpSpPr>
        <p:sp>
          <p:nvSpPr>
            <p:cNvPr id="2330"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2329"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2334" name="死锁的解除"/>
          <p:cNvGrpSpPr/>
          <p:nvPr/>
        </p:nvGrpSpPr>
        <p:grpSpPr>
          <a:xfrm>
            <a:off x="785688" y="9440339"/>
            <a:ext cx="3441701" cy="1143001"/>
            <a:chOff x="0" y="0"/>
            <a:chExt cx="3441700" cy="1143000"/>
          </a:xfrm>
        </p:grpSpPr>
        <p:sp>
          <p:nvSpPr>
            <p:cNvPr id="2333"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2332"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2335" name="检测当前系统是否出现死锁"/>
          <p:cNvSpPr/>
          <p:nvPr/>
        </p:nvSpPr>
        <p:spPr>
          <a:xfrm>
            <a:off x="5558290" y="7317101"/>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检测当前系统是否出现死锁</a:t>
            </a:r>
          </a:p>
        </p:txBody>
      </p:sp>
      <p:sp>
        <p:nvSpPr>
          <p:cNvPr id="2336"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2337"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sp>
        <p:nvSpPr>
          <p:cNvPr id="2338" name="箭头"/>
          <p:cNvSpPr/>
          <p:nvPr/>
        </p:nvSpPr>
        <p:spPr>
          <a:xfrm>
            <a:off x="14855916" y="9376839"/>
            <a:ext cx="1867262" cy="1270001"/>
          </a:xfrm>
          <a:custGeom>
            <a:avLst/>
            <a:gdLst/>
            <a:ahLst/>
            <a:cxnLst>
              <a:cxn ang="0">
                <a:pos x="wd2" y="hd2"/>
              </a:cxn>
              <a:cxn ang="5400000">
                <a:pos x="wd2" y="hd2"/>
              </a:cxn>
              <a:cxn ang="10800000">
                <a:pos x="wd2" y="hd2"/>
              </a:cxn>
              <a:cxn ang="16200000">
                <a:pos x="wd2" y="hd2"/>
              </a:cxn>
            </a:cxnLst>
            <a:rect l="0" t="0" r="r" b="b"/>
            <a:pathLst>
              <a:path w="21600" h="21600" extrusionOk="0">
                <a:moveTo>
                  <a:pt x="9402" y="14256"/>
                </a:moveTo>
                <a:lnTo>
                  <a:pt x="9402" y="21600"/>
                </a:lnTo>
                <a:lnTo>
                  <a:pt x="0" y="10800"/>
                </a:lnTo>
                <a:lnTo>
                  <a:pt x="9402" y="0"/>
                </a:lnTo>
                <a:lnTo>
                  <a:pt x="9402" y="7344"/>
                </a:lnTo>
                <a:lnTo>
                  <a:pt x="21600" y="7344"/>
                </a:lnTo>
                <a:lnTo>
                  <a:pt x="21600" y="14256"/>
                </a:lnTo>
                <a:close/>
              </a:path>
            </a:pathLst>
          </a:cu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339"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pic>
        <p:nvPicPr>
          <p:cNvPr id="2" name="图片 1"/>
          <p:cNvPicPr>
            <a:picLocks noChangeAspect="1"/>
          </p:cNvPicPr>
          <p:nvPr/>
        </p:nvPicPr>
        <p:blipFill>
          <a:blip r:embed="rId6"/>
          <a:stretch>
            <a:fillRect/>
          </a:stretch>
        </p:blipFill>
        <p:spPr>
          <a:xfrm>
            <a:off x="20442394" y="778965"/>
            <a:ext cx="3302000" cy="1358900"/>
          </a:xfrm>
          <a:prstGeom prst="rect">
            <a:avLst/>
          </a:prstGeom>
        </p:spPr>
      </p:pic>
    </p:spTree>
    <p:extLst>
      <p:ext uri="{BB962C8B-B14F-4D97-AF65-F5344CB8AC3E}">
        <p14:creationId xmlns:p14="http://schemas.microsoft.com/office/powerpoint/2010/main" val="19413841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4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45" name="死锁的解除"/>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死锁的解除</a:t>
            </a:r>
          </a:p>
        </p:txBody>
      </p:sp>
      <p:sp>
        <p:nvSpPr>
          <p:cNvPr id="2346" name="解除途径"/>
          <p:cNvSpPr/>
          <p:nvPr/>
        </p:nvSpPr>
        <p:spPr>
          <a:xfrm>
            <a:off x="670616" y="6292231"/>
            <a:ext cx="3846827"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b="1">
                <a:solidFill>
                  <a:srgbClr val="FFFFFF"/>
                </a:solidFill>
                <a:latin typeface="Helvetica"/>
                <a:ea typeface="Helvetica"/>
                <a:cs typeface="Helvetica"/>
                <a:sym typeface="Helvetica"/>
              </a:defRPr>
            </a:lvl1pPr>
          </a:lstStyle>
          <a:p>
            <a:r>
              <a:t>解除途径</a:t>
            </a:r>
          </a:p>
        </p:txBody>
      </p:sp>
      <p:pic>
        <p:nvPicPr>
          <p:cNvPr id="7" name="图片 6"/>
          <p:cNvPicPr>
            <a:picLocks noChangeAspect="1"/>
          </p:cNvPicPr>
          <p:nvPr/>
        </p:nvPicPr>
        <p:blipFill>
          <a:blip r:embed="rId5"/>
          <a:stretch>
            <a:fillRect/>
          </a:stretch>
        </p:blipFill>
        <p:spPr>
          <a:xfrm>
            <a:off x="20442394" y="778965"/>
            <a:ext cx="3302000" cy="1358900"/>
          </a:xfrm>
          <a:prstGeom prst="rect">
            <a:avLst/>
          </a:prstGeom>
        </p:spPr>
      </p:pic>
      <p:sp>
        <p:nvSpPr>
          <p:cNvPr id="8"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9091979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1"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52"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53" name="死锁的解除"/>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死锁的解除</a:t>
            </a:r>
          </a:p>
        </p:txBody>
      </p:sp>
      <p:sp>
        <p:nvSpPr>
          <p:cNvPr id="2354" name="解除途径"/>
          <p:cNvSpPr/>
          <p:nvPr/>
        </p:nvSpPr>
        <p:spPr>
          <a:xfrm>
            <a:off x="670616" y="6292231"/>
            <a:ext cx="3846827"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b="1">
                <a:solidFill>
                  <a:srgbClr val="FFFFFF"/>
                </a:solidFill>
                <a:latin typeface="Helvetica"/>
                <a:ea typeface="Helvetica"/>
                <a:cs typeface="Helvetica"/>
                <a:sym typeface="Helvetica"/>
              </a:defRPr>
            </a:lvl1pPr>
          </a:lstStyle>
          <a:p>
            <a:r>
              <a:t>解除途径</a:t>
            </a:r>
          </a:p>
        </p:txBody>
      </p:sp>
      <p:sp>
        <p:nvSpPr>
          <p:cNvPr id="2355" name="进程终止"/>
          <p:cNvSpPr/>
          <p:nvPr/>
        </p:nvSpPr>
        <p:spPr>
          <a:xfrm>
            <a:off x="6377119" y="4571514"/>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进程终止</a:t>
            </a:r>
          </a:p>
        </p:txBody>
      </p:sp>
      <p:sp>
        <p:nvSpPr>
          <p:cNvPr id="2356" name="资源抢占"/>
          <p:cNvSpPr/>
          <p:nvPr/>
        </p:nvSpPr>
        <p:spPr>
          <a:xfrm>
            <a:off x="6254853" y="8012947"/>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资源抢占</a:t>
            </a:r>
          </a:p>
        </p:txBody>
      </p:sp>
      <p:sp>
        <p:nvSpPr>
          <p:cNvPr id="2357" name="箭头"/>
          <p:cNvSpPr/>
          <p:nvPr/>
        </p:nvSpPr>
        <p:spPr>
          <a:xfrm rot="19303195">
            <a:off x="4685228" y="5486663"/>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58" name="箭头"/>
          <p:cNvSpPr/>
          <p:nvPr/>
        </p:nvSpPr>
        <p:spPr>
          <a:xfrm rot="2675603">
            <a:off x="4507428" y="7422774"/>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pic>
        <p:nvPicPr>
          <p:cNvPr id="11" name="图片 10"/>
          <p:cNvPicPr>
            <a:picLocks noChangeAspect="1"/>
          </p:cNvPicPr>
          <p:nvPr/>
        </p:nvPicPr>
        <p:blipFill>
          <a:blip r:embed="rId6"/>
          <a:stretch>
            <a:fillRect/>
          </a:stretch>
        </p:blipFill>
        <p:spPr>
          <a:xfrm>
            <a:off x="20442394" y="778965"/>
            <a:ext cx="3302000" cy="1358900"/>
          </a:xfrm>
          <a:prstGeom prst="rect">
            <a:avLst/>
          </a:prstGeom>
        </p:spPr>
      </p:pic>
      <p:sp>
        <p:nvSpPr>
          <p:cNvPr id="12"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9853489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6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65" name="死锁的解除"/>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死锁的解除</a:t>
            </a:r>
          </a:p>
        </p:txBody>
      </p:sp>
      <p:sp>
        <p:nvSpPr>
          <p:cNvPr id="2366" name="解除途径"/>
          <p:cNvSpPr/>
          <p:nvPr/>
        </p:nvSpPr>
        <p:spPr>
          <a:xfrm>
            <a:off x="670616" y="6292231"/>
            <a:ext cx="3846827"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b="1">
                <a:solidFill>
                  <a:srgbClr val="FFFFFF"/>
                </a:solidFill>
                <a:latin typeface="Helvetica"/>
                <a:ea typeface="Helvetica"/>
                <a:cs typeface="Helvetica"/>
                <a:sym typeface="Helvetica"/>
              </a:defRPr>
            </a:lvl1pPr>
          </a:lstStyle>
          <a:p>
            <a:r>
              <a:t>解除途径</a:t>
            </a:r>
          </a:p>
        </p:txBody>
      </p:sp>
      <p:sp>
        <p:nvSpPr>
          <p:cNvPr id="2367" name="进程终止"/>
          <p:cNvSpPr/>
          <p:nvPr/>
        </p:nvSpPr>
        <p:spPr>
          <a:xfrm>
            <a:off x="6377119" y="4571514"/>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进程终止</a:t>
            </a:r>
          </a:p>
        </p:txBody>
      </p:sp>
      <p:sp>
        <p:nvSpPr>
          <p:cNvPr id="2368" name="资源抢占"/>
          <p:cNvSpPr/>
          <p:nvPr/>
        </p:nvSpPr>
        <p:spPr>
          <a:xfrm>
            <a:off x="6254853" y="8012947"/>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资源抢占</a:t>
            </a:r>
          </a:p>
        </p:txBody>
      </p:sp>
      <p:sp>
        <p:nvSpPr>
          <p:cNvPr id="2369" name="箭头"/>
          <p:cNvSpPr/>
          <p:nvPr/>
        </p:nvSpPr>
        <p:spPr>
          <a:xfrm rot="19303195">
            <a:off x="4685228" y="5486663"/>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70" name="箭头"/>
          <p:cNvSpPr/>
          <p:nvPr/>
        </p:nvSpPr>
        <p:spPr>
          <a:xfrm rot="2675603">
            <a:off x="4507428" y="7422774"/>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71" name="终止所有死锁进程"/>
          <p:cNvSpPr/>
          <p:nvPr/>
        </p:nvSpPr>
        <p:spPr>
          <a:xfrm>
            <a:off x="10338182" y="3974614"/>
            <a:ext cx="520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终止所有死锁进程</a:t>
            </a:r>
          </a:p>
        </p:txBody>
      </p:sp>
      <p:sp>
        <p:nvSpPr>
          <p:cNvPr id="2372" name="一次只终止一个处于死锁的进程，直到死锁解除"/>
          <p:cNvSpPr/>
          <p:nvPr/>
        </p:nvSpPr>
        <p:spPr>
          <a:xfrm>
            <a:off x="10297013" y="5435620"/>
            <a:ext cx="1346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一次只终止一个处于死锁的进程，直到死锁解除</a:t>
            </a:r>
          </a:p>
        </p:txBody>
      </p:sp>
      <p:sp>
        <p:nvSpPr>
          <p:cNvPr id="2373" name="箭头"/>
          <p:cNvSpPr/>
          <p:nvPr/>
        </p:nvSpPr>
        <p:spPr>
          <a:xfrm rot="19303195">
            <a:off x="9365847" y="4566451"/>
            <a:ext cx="945859" cy="405745"/>
          </a:xfrm>
          <a:prstGeom prst="rightArrow">
            <a:avLst>
              <a:gd name="adj1" fmla="val 37874"/>
              <a:gd name="adj2" fmla="val 11614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74" name="箭头"/>
          <p:cNvSpPr/>
          <p:nvPr/>
        </p:nvSpPr>
        <p:spPr>
          <a:xfrm rot="2552054">
            <a:off x="9347434" y="5470102"/>
            <a:ext cx="945859" cy="405745"/>
          </a:xfrm>
          <a:prstGeom prst="rightArrow">
            <a:avLst>
              <a:gd name="adj1" fmla="val 37874"/>
              <a:gd name="adj2" fmla="val 11614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pic>
        <p:nvPicPr>
          <p:cNvPr id="15" name="图片 14"/>
          <p:cNvPicPr>
            <a:picLocks noChangeAspect="1"/>
          </p:cNvPicPr>
          <p:nvPr/>
        </p:nvPicPr>
        <p:blipFill>
          <a:blip r:embed="rId6"/>
          <a:stretch>
            <a:fillRect/>
          </a:stretch>
        </p:blipFill>
        <p:spPr>
          <a:xfrm>
            <a:off x="20442394" y="778965"/>
            <a:ext cx="3302000" cy="1358900"/>
          </a:xfrm>
          <a:prstGeom prst="rect">
            <a:avLst/>
          </a:prstGeom>
        </p:spPr>
      </p:pic>
      <p:sp>
        <p:nvSpPr>
          <p:cNvPr id="16"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3665320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9"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380"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381" name="死锁的解除"/>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死锁的解除</a:t>
            </a:r>
          </a:p>
        </p:txBody>
      </p:sp>
      <p:sp>
        <p:nvSpPr>
          <p:cNvPr id="2382" name="解除途径"/>
          <p:cNvSpPr/>
          <p:nvPr/>
        </p:nvSpPr>
        <p:spPr>
          <a:xfrm>
            <a:off x="670616" y="6292231"/>
            <a:ext cx="3846827"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500" b="1">
                <a:solidFill>
                  <a:srgbClr val="FFFFFF"/>
                </a:solidFill>
                <a:latin typeface="Helvetica"/>
                <a:ea typeface="Helvetica"/>
                <a:cs typeface="Helvetica"/>
                <a:sym typeface="Helvetica"/>
              </a:defRPr>
            </a:lvl1pPr>
          </a:lstStyle>
          <a:p>
            <a:r>
              <a:t>解除途径</a:t>
            </a:r>
          </a:p>
        </p:txBody>
      </p:sp>
      <p:sp>
        <p:nvSpPr>
          <p:cNvPr id="2383" name="进程终止"/>
          <p:cNvSpPr/>
          <p:nvPr/>
        </p:nvSpPr>
        <p:spPr>
          <a:xfrm>
            <a:off x="6377119" y="4571514"/>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进程终止</a:t>
            </a:r>
          </a:p>
        </p:txBody>
      </p:sp>
      <p:sp>
        <p:nvSpPr>
          <p:cNvPr id="2384" name="资源抢占"/>
          <p:cNvSpPr/>
          <p:nvPr/>
        </p:nvSpPr>
        <p:spPr>
          <a:xfrm>
            <a:off x="6254853" y="8012947"/>
            <a:ext cx="2908301" cy="10795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资源抢占</a:t>
            </a:r>
          </a:p>
        </p:txBody>
      </p:sp>
      <p:sp>
        <p:nvSpPr>
          <p:cNvPr id="2385" name="箭头"/>
          <p:cNvSpPr/>
          <p:nvPr/>
        </p:nvSpPr>
        <p:spPr>
          <a:xfrm rot="19303195">
            <a:off x="4685228" y="5486663"/>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86" name="箭头"/>
          <p:cNvSpPr/>
          <p:nvPr/>
        </p:nvSpPr>
        <p:spPr>
          <a:xfrm rot="2675603">
            <a:off x="4507428" y="7422774"/>
            <a:ext cx="1847379" cy="800653"/>
          </a:xfrm>
          <a:prstGeom prst="rightArrow">
            <a:avLst>
              <a:gd name="adj1" fmla="val 32000"/>
              <a:gd name="adj2" fmla="val 101517"/>
            </a:avLst>
          </a:pr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87" name="终止所有死锁进程"/>
          <p:cNvSpPr/>
          <p:nvPr/>
        </p:nvSpPr>
        <p:spPr>
          <a:xfrm>
            <a:off x="10338182" y="3974614"/>
            <a:ext cx="5207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终止所有死锁进程</a:t>
            </a:r>
          </a:p>
        </p:txBody>
      </p:sp>
      <p:sp>
        <p:nvSpPr>
          <p:cNvPr id="2388" name="一次只终止一个处于死锁的进程，直到死锁解除"/>
          <p:cNvSpPr/>
          <p:nvPr/>
        </p:nvSpPr>
        <p:spPr>
          <a:xfrm>
            <a:off x="10297013" y="5435620"/>
            <a:ext cx="13462001" cy="1003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一次只终止一个处于死锁的进程，直到死锁解除</a:t>
            </a:r>
          </a:p>
        </p:txBody>
      </p:sp>
      <p:sp>
        <p:nvSpPr>
          <p:cNvPr id="2389" name="逐步从进程中抢占资源给其他进程使用直到死锁被打破为止"/>
          <p:cNvSpPr/>
          <p:nvPr/>
        </p:nvSpPr>
        <p:spPr>
          <a:xfrm>
            <a:off x="9683750" y="7731960"/>
            <a:ext cx="10921604" cy="1641475"/>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lvl1pPr>
          </a:lstStyle>
          <a:p>
            <a:pPr>
              <a:lnSpc>
                <a:spcPct val="100000"/>
              </a:lnSpc>
            </a:pPr>
            <a:r>
              <a:t>逐步从进程中抢占资源给其他进程使用直到死锁被打破为止</a:t>
            </a:r>
          </a:p>
        </p:txBody>
      </p:sp>
      <p:sp>
        <p:nvSpPr>
          <p:cNvPr id="2390" name="箭头"/>
          <p:cNvSpPr/>
          <p:nvPr/>
        </p:nvSpPr>
        <p:spPr>
          <a:xfrm rot="19303195">
            <a:off x="9365847" y="4566451"/>
            <a:ext cx="945859" cy="405745"/>
          </a:xfrm>
          <a:prstGeom prst="rightArrow">
            <a:avLst>
              <a:gd name="adj1" fmla="val 37874"/>
              <a:gd name="adj2" fmla="val 11614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sp>
        <p:nvSpPr>
          <p:cNvPr id="2391" name="箭头"/>
          <p:cNvSpPr/>
          <p:nvPr/>
        </p:nvSpPr>
        <p:spPr>
          <a:xfrm rot="2552054">
            <a:off x="9347434" y="5470102"/>
            <a:ext cx="945859" cy="405745"/>
          </a:xfrm>
          <a:prstGeom prst="rightArrow">
            <a:avLst>
              <a:gd name="adj1" fmla="val 37874"/>
              <a:gd name="adj2" fmla="val 116140"/>
            </a:avLst>
          </a:prstGeom>
          <a:solidFill>
            <a:srgbClr val="000000"/>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5500">
                <a:solidFill>
                  <a:srgbClr val="FFFFFF"/>
                </a:solidFill>
              </a:defRPr>
            </a:pPr>
            <a:endParaRPr/>
          </a:p>
        </p:txBody>
      </p:sp>
      <p:pic>
        <p:nvPicPr>
          <p:cNvPr id="16" name="图片 15"/>
          <p:cNvPicPr>
            <a:picLocks noChangeAspect="1"/>
          </p:cNvPicPr>
          <p:nvPr/>
        </p:nvPicPr>
        <p:blipFill>
          <a:blip r:embed="rId6"/>
          <a:stretch>
            <a:fillRect/>
          </a:stretch>
        </p:blipFill>
        <p:spPr>
          <a:xfrm>
            <a:off x="20442394" y="778965"/>
            <a:ext cx="3302000" cy="1358900"/>
          </a:xfrm>
          <a:prstGeom prst="rect">
            <a:avLst/>
          </a:prstGeom>
        </p:spPr>
      </p:pic>
      <p:sp>
        <p:nvSpPr>
          <p:cNvPr id="17"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12071584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8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68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83" name="下列选项中，是解除死锁的途径的是（）…"/>
          <p:cNvSpPr/>
          <p:nvPr/>
        </p:nvSpPr>
        <p:spPr>
          <a:xfrm>
            <a:off x="4275168" y="3977805"/>
            <a:ext cx="15833665"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下列选项中，是解除死锁的途径的是（）</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A:进程终止</a:t>
            </a:r>
          </a:p>
          <a:p>
            <a:pPr algn="l">
              <a:lnSpc>
                <a:spcPct val="110000"/>
              </a:lnSpc>
              <a:defRPr sz="4800">
                <a:latin typeface="Lantinghei SC Extralight"/>
                <a:ea typeface="Lantinghei SC Extralight"/>
                <a:cs typeface="Lantinghei SC Extralight"/>
                <a:sym typeface="Lantinghei SC Extralight"/>
              </a:defRPr>
            </a:pPr>
            <a:r>
              <a:t>B:进程继续</a:t>
            </a:r>
          </a:p>
          <a:p>
            <a:pPr algn="l">
              <a:lnSpc>
                <a:spcPct val="110000"/>
              </a:lnSpc>
              <a:defRPr sz="4800">
                <a:latin typeface="Lantinghei SC Extralight"/>
                <a:ea typeface="Lantinghei SC Extralight"/>
                <a:cs typeface="Lantinghei SC Extralight"/>
                <a:sym typeface="Lantinghei SC Extralight"/>
              </a:defRPr>
            </a:pPr>
            <a:r>
              <a:t>C:进程保护</a:t>
            </a:r>
          </a:p>
          <a:p>
            <a:pPr algn="l">
              <a:lnSpc>
                <a:spcPct val="110000"/>
              </a:lnSpc>
              <a:defRPr sz="4800">
                <a:latin typeface="Lantinghei SC Extralight"/>
                <a:ea typeface="Lantinghei SC Extralight"/>
                <a:cs typeface="Lantinghei SC Extralight"/>
                <a:sym typeface="Lantinghei SC Extralight"/>
              </a:defRPr>
            </a:pPr>
            <a:r>
              <a:t>D:进程等待</a:t>
            </a:r>
          </a:p>
        </p:txBody>
      </p:sp>
      <p:sp>
        <p:nvSpPr>
          <p:cNvPr id="6"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10345794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名称：《操作系统概论》"/>
          <p:cNvSpPr/>
          <p:nvPr/>
        </p:nvSpPr>
        <p:spPr>
          <a:xfrm>
            <a:off x="14081169" y="3522358"/>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pPr>
              <a:defRPr>
                <a:latin typeface="Hannotate SC Bold"/>
                <a:ea typeface="Hannotate SC Bold"/>
                <a:cs typeface="Hannotate SC Bold"/>
                <a:sym typeface="Hannotate SC Bold"/>
              </a:defRPr>
            </a:pPr>
            <a:r>
              <a:rPr>
                <a:latin typeface="Hannotate SC Regular"/>
                <a:ea typeface="Hannotate SC Regular"/>
                <a:cs typeface="Hannotate SC Regular"/>
                <a:sym typeface="Hannotate SC Regular"/>
              </a:rPr>
              <a:t>名称：《操作系统概论》</a:t>
            </a:r>
          </a:p>
        </p:txBody>
      </p:sp>
      <p:sp>
        <p:nvSpPr>
          <p:cNvPr id="51" name="主编：张琼声"/>
          <p:cNvSpPr/>
          <p:nvPr/>
        </p:nvSpPr>
        <p:spPr>
          <a:xfrm>
            <a:off x="14081169" y="494252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主编：张琼声</a:t>
            </a:r>
          </a:p>
        </p:txBody>
      </p:sp>
      <p:sp>
        <p:nvSpPr>
          <p:cNvPr id="52" name="编号：02323"/>
          <p:cNvSpPr/>
          <p:nvPr/>
        </p:nvSpPr>
        <p:spPr>
          <a:xfrm>
            <a:off x="14081169" y="6362700"/>
            <a:ext cx="394652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编号：02323</a:t>
            </a:r>
          </a:p>
        </p:txBody>
      </p:sp>
      <p:sp>
        <p:nvSpPr>
          <p:cNvPr id="53" name="机械工业出版社"/>
          <p:cNvSpPr/>
          <p:nvPr/>
        </p:nvSpPr>
        <p:spPr>
          <a:xfrm>
            <a:off x="14081169" y="9203041"/>
            <a:ext cx="455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机械工业出版社</a:t>
            </a:r>
          </a:p>
        </p:txBody>
      </p:sp>
      <p:sp>
        <p:nvSpPr>
          <p:cNvPr id="54" name="年份：2017年"/>
          <p:cNvSpPr/>
          <p:nvPr/>
        </p:nvSpPr>
        <p:spPr>
          <a:xfrm>
            <a:off x="14081169" y="7782870"/>
            <a:ext cx="419608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5"/>
                </a:solidFill>
                <a:latin typeface="Hannotate SC Regular"/>
                <a:ea typeface="Hannotate SC Regular"/>
                <a:cs typeface="Hannotate SC Regular"/>
                <a:sym typeface="Hannotate SC Regular"/>
              </a:defRPr>
            </a:lvl1pPr>
          </a:lstStyle>
          <a:p>
            <a:r>
              <a:t>年份：2017年</a:t>
            </a:r>
          </a:p>
        </p:txBody>
      </p:sp>
      <p:sp>
        <p:nvSpPr>
          <p:cNvPr id="55" name="教…"/>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教</a:t>
            </a:r>
          </a:p>
          <a:p>
            <a:pPr defTabSz="821531">
              <a:defRPr sz="13600">
                <a:solidFill>
                  <a:schemeClr val="accent4">
                    <a:satOff val="1488"/>
                    <a:lumOff val="-7242"/>
                  </a:schemeClr>
                </a:solidFill>
                <a:latin typeface="Hannotate SC Bold"/>
                <a:ea typeface="Hannotate SC Bold"/>
                <a:cs typeface="Hannotate SC Bold"/>
                <a:sym typeface="Hannotate SC Bold"/>
              </a:defRPr>
            </a:pPr>
            <a:r>
              <a:t>材</a:t>
            </a:r>
          </a:p>
          <a:p>
            <a:pPr defTabSz="821531">
              <a:defRPr sz="13600">
                <a:solidFill>
                  <a:schemeClr val="accent4">
                    <a:satOff val="1488"/>
                    <a:lumOff val="-7242"/>
                  </a:schemeClr>
                </a:solidFill>
                <a:latin typeface="Hannotate SC Bold"/>
                <a:ea typeface="Hannotate SC Bold"/>
                <a:cs typeface="Hannotate SC Bold"/>
                <a:sym typeface="Hannotate SC Bold"/>
              </a:defRPr>
            </a:pPr>
            <a:r>
              <a:t>介</a:t>
            </a:r>
          </a:p>
          <a:p>
            <a:pPr defTabSz="821531">
              <a:defRPr sz="13600">
                <a:solidFill>
                  <a:schemeClr val="accent4">
                    <a:satOff val="1488"/>
                    <a:lumOff val="-7242"/>
                  </a:schemeClr>
                </a:solidFill>
                <a:latin typeface="Hannotate SC Bold"/>
                <a:ea typeface="Hannotate SC Bold"/>
                <a:cs typeface="Hannotate SC Bold"/>
                <a:sym typeface="Hannotate SC Bold"/>
              </a:defRPr>
            </a:pPr>
            <a:r>
              <a:t>绍</a:t>
            </a:r>
          </a:p>
        </p:txBody>
      </p:sp>
      <p:pic>
        <p:nvPicPr>
          <p:cNvPr id="56" name="屏幕快照 2019-02-26 下午5.38.17.png" descr="屏幕快照 2019-02-26 下午5.38.17.png"/>
          <p:cNvPicPr>
            <a:picLocks noChangeAspect="1"/>
          </p:cNvPicPr>
          <p:nvPr/>
        </p:nvPicPr>
        <p:blipFill>
          <a:blip r:embed="rId2">
            <a:extLst/>
          </a:blip>
          <a:stretch>
            <a:fillRect/>
          </a:stretch>
        </p:blipFill>
        <p:spPr>
          <a:xfrm>
            <a:off x="5529214" y="2776167"/>
            <a:ext cx="6323673" cy="7953176"/>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8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68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88" name="下列选项中，是解除死锁的途径的是（A）…"/>
          <p:cNvSpPr/>
          <p:nvPr/>
        </p:nvSpPr>
        <p:spPr>
          <a:xfrm>
            <a:off x="4275168" y="3977805"/>
            <a:ext cx="15833665" cy="554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10000"/>
              </a:lnSpc>
              <a:defRPr sz="4800">
                <a:latin typeface="Lantinghei SC Extralight"/>
                <a:ea typeface="Lantinghei SC Extralight"/>
                <a:cs typeface="Lantinghei SC Extralight"/>
                <a:sym typeface="Lantinghei SC Extralight"/>
              </a:defRPr>
            </a:pPr>
            <a:r>
              <a:t>下列选项中，是解除死锁的途径的是（</a:t>
            </a:r>
            <a:r>
              <a:rPr>
                <a:solidFill>
                  <a:schemeClr val="accent5"/>
                </a:solidFill>
                <a:latin typeface="Lantinghei SC Demibold"/>
                <a:ea typeface="Lantinghei SC Demibold"/>
                <a:cs typeface="Lantinghei SC Demibold"/>
                <a:sym typeface="Lantinghei SC Demibold"/>
              </a:rPr>
              <a:t>A</a:t>
            </a:r>
            <a:r>
              <a:t>）</a:t>
            </a:r>
          </a:p>
          <a:p>
            <a:pPr algn="l">
              <a:lnSpc>
                <a:spcPct val="110000"/>
              </a:lnSpc>
              <a:defRPr sz="4800">
                <a:latin typeface="Lantinghei SC Extralight"/>
                <a:ea typeface="Lantinghei SC Extralight"/>
                <a:cs typeface="Lantinghei SC Extralight"/>
                <a:sym typeface="Lantinghei SC Extralight"/>
              </a:defRPr>
            </a:pPr>
            <a:endParaRPr/>
          </a:p>
          <a:p>
            <a:pPr algn="l">
              <a:lnSpc>
                <a:spcPct val="110000"/>
              </a:lnSpc>
              <a:defRPr sz="4800">
                <a:latin typeface="Lantinghei SC Extralight"/>
                <a:ea typeface="Lantinghei SC Extralight"/>
                <a:cs typeface="Lantinghei SC Extralight"/>
                <a:sym typeface="Lantinghei SC Extralight"/>
              </a:defRPr>
            </a:pPr>
            <a:r>
              <a:t>A:进程终止</a:t>
            </a:r>
          </a:p>
          <a:p>
            <a:pPr algn="l">
              <a:lnSpc>
                <a:spcPct val="110000"/>
              </a:lnSpc>
              <a:defRPr sz="4800">
                <a:latin typeface="Lantinghei SC Extralight"/>
                <a:ea typeface="Lantinghei SC Extralight"/>
                <a:cs typeface="Lantinghei SC Extralight"/>
                <a:sym typeface="Lantinghei SC Extralight"/>
              </a:defRPr>
            </a:pPr>
            <a:r>
              <a:t>B:进程继续</a:t>
            </a:r>
          </a:p>
          <a:p>
            <a:pPr algn="l">
              <a:lnSpc>
                <a:spcPct val="110000"/>
              </a:lnSpc>
              <a:defRPr sz="4800">
                <a:latin typeface="Lantinghei SC Extralight"/>
                <a:ea typeface="Lantinghei SC Extralight"/>
                <a:cs typeface="Lantinghei SC Extralight"/>
                <a:sym typeface="Lantinghei SC Extralight"/>
              </a:defRPr>
            </a:pPr>
            <a:r>
              <a:t>C:进程保护</a:t>
            </a:r>
          </a:p>
          <a:p>
            <a:pPr algn="l">
              <a:lnSpc>
                <a:spcPct val="110000"/>
              </a:lnSpc>
              <a:defRPr sz="4800">
                <a:latin typeface="Lantinghei SC Extralight"/>
                <a:ea typeface="Lantinghei SC Extralight"/>
                <a:cs typeface="Lantinghei SC Extralight"/>
                <a:sym typeface="Lantinghei SC Extralight"/>
              </a:defRPr>
            </a:pPr>
            <a:r>
              <a:t>D:进程等待</a:t>
            </a:r>
          </a:p>
        </p:txBody>
      </p:sp>
      <p:sp>
        <p:nvSpPr>
          <p:cNvPr id="6"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14910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0"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91"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692"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93" name="当检测到系统发生死锁之后，可采用剥夺某些进程所占有的资源、______或重新启动系统等方法来解除死锁。"/>
          <p:cNvSpPr/>
          <p:nvPr/>
        </p:nvSpPr>
        <p:spPr>
          <a:xfrm>
            <a:off x="1879991" y="5821845"/>
            <a:ext cx="20624018"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当检测到系统发生死锁之后，可采用剥夺某些进程所占有的资源、______或重新启动系统等方法来解除死锁。</a:t>
            </a:r>
          </a:p>
        </p:txBody>
      </p:sp>
      <p:sp>
        <p:nvSpPr>
          <p:cNvPr id="6"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14384799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5"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696"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697" name="牛刀小试"/>
          <p:cNvSpPr/>
          <p:nvPr/>
        </p:nvSpPr>
        <p:spPr>
          <a:xfrm>
            <a:off x="1176648" y="914221"/>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698" name="当检测到系统发生死锁之后，可采用剥夺某些进程所占有的资源、______或重新启动系统等方法来解除死锁。"/>
          <p:cNvSpPr/>
          <p:nvPr/>
        </p:nvSpPr>
        <p:spPr>
          <a:xfrm>
            <a:off x="1879991" y="5821845"/>
            <a:ext cx="20624018" cy="1861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10000"/>
              </a:lnSpc>
              <a:defRPr sz="4800">
                <a:latin typeface="Lantinghei SC Extralight"/>
                <a:ea typeface="Lantinghei SC Extralight"/>
                <a:cs typeface="Lantinghei SC Extralight"/>
                <a:sym typeface="Lantinghei SC Extralight"/>
              </a:defRPr>
            </a:lvl1pPr>
          </a:lstStyle>
          <a:p>
            <a:r>
              <a:t>当检测到系统发生死锁之后，可采用剥夺某些进程所占有的资源、______或重新启动系统等方法来解除死锁。</a:t>
            </a:r>
          </a:p>
        </p:txBody>
      </p:sp>
      <p:sp>
        <p:nvSpPr>
          <p:cNvPr id="2699" name="终止处于死锁状态的进程"/>
          <p:cNvSpPr/>
          <p:nvPr/>
        </p:nvSpPr>
        <p:spPr>
          <a:xfrm>
            <a:off x="16775673" y="4907903"/>
            <a:ext cx="709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solidFill>
                <a:latin typeface="Helvetica"/>
                <a:ea typeface="Helvetica"/>
                <a:cs typeface="Helvetica"/>
                <a:sym typeface="Helvetica"/>
              </a:defRPr>
            </a:lvl1pPr>
          </a:lstStyle>
          <a:p>
            <a:r>
              <a:t>终止处于死锁状态的进程</a:t>
            </a:r>
          </a:p>
        </p:txBody>
      </p:sp>
      <p:sp>
        <p:nvSpPr>
          <p:cNvPr id="7" name="3.6.4.4 死锁的解除"/>
          <p:cNvSpPr/>
          <p:nvPr/>
        </p:nvSpPr>
        <p:spPr>
          <a:xfrm>
            <a:off x="55688" y="117487"/>
            <a:ext cx="2410916"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000">
                <a:solidFill>
                  <a:schemeClr val="bg1">
                    <a:lumMod val="75000"/>
                  </a:schemeClr>
                </a:solidFill>
                <a:latin typeface="SimSun" charset="-122"/>
                <a:ea typeface="SimSun" charset="-122"/>
                <a:cs typeface="SimSun" charset="-122"/>
              </a:rPr>
              <a:t>3.6.4.4 死锁的解除</a:t>
            </a:r>
          </a:p>
        </p:txBody>
      </p:sp>
    </p:spTree>
    <p:extLst>
      <p:ext uri="{BB962C8B-B14F-4D97-AF65-F5344CB8AC3E}">
        <p14:creationId xmlns:p14="http://schemas.microsoft.com/office/powerpoint/2010/main" val="1613528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70"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71"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72"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73"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74" name="6 死锁"/>
          <p:cNvSpPr/>
          <p:nvPr/>
        </p:nvSpPr>
        <p:spPr>
          <a:xfrm>
            <a:off x="9349067" y="8845793"/>
            <a:ext cx="244618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chemeClr val="tx1"/>
                </a:solidFill>
              </a:rPr>
              <a:t>6 死锁</a:t>
            </a:r>
          </a:p>
        </p:txBody>
      </p:sp>
      <p:sp>
        <p:nvSpPr>
          <p:cNvPr id="7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111075719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第四章…"/>
          <p:cNvSpPr/>
          <p:nvPr/>
        </p:nvSpPr>
        <p:spPr>
          <a:xfrm>
            <a:off x="8659812" y="4886642"/>
            <a:ext cx="7064376" cy="394271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lnSpc>
                <a:spcPct val="120000"/>
              </a:lnSpc>
              <a:defRPr sz="13600" b="1">
                <a:latin typeface="华文细黑"/>
                <a:ea typeface="华文细黑"/>
                <a:cs typeface="华文细黑"/>
                <a:sym typeface="华文细黑"/>
              </a:defRPr>
            </a:pPr>
            <a:r>
              <a:t>第四章</a:t>
            </a:r>
          </a:p>
          <a:p>
            <a:pPr defTabSz="821531">
              <a:lnSpc>
                <a:spcPct val="120000"/>
              </a:lnSpc>
              <a:defRPr sz="13600" b="1">
                <a:latin typeface="华文细黑"/>
                <a:ea typeface="华文细黑"/>
                <a:cs typeface="华文细黑"/>
                <a:sym typeface="华文细黑"/>
              </a:defRPr>
            </a:pPr>
            <a:r>
              <a:t>内存管理</a:t>
            </a:r>
          </a:p>
        </p:txBody>
      </p:sp>
      <p:sp>
        <p:nvSpPr>
          <p:cNvPr id="6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Tree>
    <p:extLst>
      <p:ext uri="{BB962C8B-B14F-4D97-AF65-F5344CB8AC3E}">
        <p14:creationId xmlns:p14="http://schemas.microsoft.com/office/powerpoint/2010/main" val="12688890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grpSp>
        <p:nvGrpSpPr>
          <p:cNvPr id="73" name="提高内存空间的利用率和内存的访问速度"/>
          <p:cNvGrpSpPr/>
          <p:nvPr/>
        </p:nvGrpSpPr>
        <p:grpSpPr>
          <a:xfrm>
            <a:off x="4743450" y="7489407"/>
            <a:ext cx="14897100" cy="1384301"/>
            <a:chOff x="0" y="0"/>
            <a:chExt cx="14897100" cy="1384300"/>
          </a:xfrm>
        </p:grpSpPr>
        <p:sp>
          <p:nvSpPr>
            <p:cNvPr id="72" name="提高内存空间的利用率和内存的访问速度"/>
            <p:cNvSpPr/>
            <p:nvPr/>
          </p:nvSpPr>
          <p:spPr>
            <a:xfrm>
              <a:off x="38100" y="38100"/>
              <a:ext cx="14820900" cy="1308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sz="6400">
                  <a:latin typeface="Lantinghei SC Extralight"/>
                  <a:ea typeface="Lantinghei SC Extralight"/>
                  <a:cs typeface="Lantinghei SC Extralight"/>
                  <a:sym typeface="Lantinghei SC Extralight"/>
                </a:defRPr>
              </a:lvl1pPr>
            </a:lstStyle>
            <a:p>
              <a:r>
                <a:t>提高内存空间的利用率和内存的访问速度</a:t>
              </a:r>
            </a:p>
          </p:txBody>
        </p:sp>
        <p:pic>
          <p:nvPicPr>
            <p:cNvPr id="71" name="提高内存空间的利用率和内存的访问速度" descr="提高内存空间的利用率和内存的访问速度"/>
            <p:cNvPicPr>
              <a:picLocks/>
            </p:cNvPicPr>
            <p:nvPr/>
          </p:nvPicPr>
          <p:blipFill>
            <a:blip r:embed="rId2">
              <a:extLst/>
            </a:blip>
            <a:stretch>
              <a:fillRect/>
            </a:stretch>
          </p:blipFill>
          <p:spPr>
            <a:xfrm>
              <a:off x="0" y="-1"/>
              <a:ext cx="14897101" cy="1384301"/>
            </a:xfrm>
            <a:prstGeom prst="rect">
              <a:avLst/>
            </a:prstGeom>
            <a:effectLst/>
          </p:spPr>
        </p:pic>
      </p:grpSp>
      <p:sp>
        <p:nvSpPr>
          <p:cNvPr id="7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5" name="内存管理的目标🎯"/>
          <p:cNvSpPr/>
          <p:nvPr/>
        </p:nvSpPr>
        <p:spPr>
          <a:xfrm>
            <a:off x="9087226" y="2352695"/>
            <a:ext cx="66167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pPr>
            <a:r>
              <a:t>内存管理的目标</a:t>
            </a:r>
            <a:r>
              <a:rPr>
                <a:latin typeface="Apple Color Emoji"/>
                <a:ea typeface="Apple Color Emoji"/>
                <a:cs typeface="Apple Color Emoji"/>
                <a:sym typeface="Apple Color Emoji"/>
              </a:rPr>
              <a:t>🎯</a:t>
            </a:r>
          </a:p>
        </p:txBody>
      </p:sp>
      <p:grpSp>
        <p:nvGrpSpPr>
          <p:cNvPr id="78" name="实现内存分配和回收"/>
          <p:cNvGrpSpPr/>
          <p:nvPr/>
        </p:nvGrpSpPr>
        <p:grpSpPr>
          <a:xfrm>
            <a:off x="8401050" y="5171026"/>
            <a:ext cx="7581900" cy="1384301"/>
            <a:chOff x="0" y="0"/>
            <a:chExt cx="7581900" cy="1384300"/>
          </a:xfrm>
        </p:grpSpPr>
        <p:sp>
          <p:nvSpPr>
            <p:cNvPr id="77" name="实现内存分配和回收"/>
            <p:cNvSpPr/>
            <p:nvPr/>
          </p:nvSpPr>
          <p:spPr>
            <a:xfrm>
              <a:off x="38100" y="38100"/>
              <a:ext cx="7505700" cy="1308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sz="6400">
                  <a:latin typeface="Lantinghei SC Extralight"/>
                  <a:ea typeface="Lantinghei SC Extralight"/>
                  <a:cs typeface="Lantinghei SC Extralight"/>
                  <a:sym typeface="Lantinghei SC Extralight"/>
                </a:defRPr>
              </a:lvl1pPr>
            </a:lstStyle>
            <a:p>
              <a:r>
                <a:t>实现内存分配和回收</a:t>
              </a:r>
            </a:p>
          </p:txBody>
        </p:sp>
        <p:pic>
          <p:nvPicPr>
            <p:cNvPr id="76" name="实现内存分配和回收" descr="实现内存分配和回收"/>
            <p:cNvPicPr>
              <a:picLocks/>
            </p:cNvPicPr>
            <p:nvPr/>
          </p:nvPicPr>
          <p:blipFill>
            <a:blip r:embed="rId3">
              <a:extLst/>
            </a:blip>
            <a:stretch>
              <a:fillRect/>
            </a:stretch>
          </p:blipFill>
          <p:spPr>
            <a:xfrm>
              <a:off x="-1" y="-1"/>
              <a:ext cx="7581901" cy="1384301"/>
            </a:xfrm>
            <a:prstGeom prst="rect">
              <a:avLst/>
            </a:prstGeom>
            <a:effectLst/>
          </p:spPr>
        </p:pic>
      </p:grpSp>
    </p:spTree>
    <p:extLst>
      <p:ext uri="{BB962C8B-B14F-4D97-AF65-F5344CB8AC3E}">
        <p14:creationId xmlns:p14="http://schemas.microsoft.com/office/powerpoint/2010/main" val="193913830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2"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83"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84"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85"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86"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87"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300" y="1441634"/>
            <a:ext cx="10033000" cy="10832732"/>
          </a:xfrm>
          <a:prstGeom prst="rect">
            <a:avLst/>
          </a:prstGeom>
        </p:spPr>
      </p:pic>
    </p:spTree>
    <p:extLst>
      <p:ext uri="{BB962C8B-B14F-4D97-AF65-F5344CB8AC3E}">
        <p14:creationId xmlns:p14="http://schemas.microsoft.com/office/powerpoint/2010/main" val="8856148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2"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83"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84"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85"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86"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87"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extLst>
      <p:ext uri="{BB962C8B-B14F-4D97-AF65-F5344CB8AC3E}">
        <p14:creationId xmlns:p14="http://schemas.microsoft.com/office/powerpoint/2010/main" val="20316607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3" name="1 存储器的层次结构"/>
          <p:cNvSpPr/>
          <p:nvPr/>
        </p:nvSpPr>
        <p:spPr>
          <a:xfrm>
            <a:off x="8129867" y="3104285"/>
            <a:ext cx="737060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1 存储器的层次结构</a:t>
            </a:r>
          </a:p>
        </p:txBody>
      </p:sp>
      <p:sp>
        <p:nvSpPr>
          <p:cNvPr id="94"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95"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96"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97"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98"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0"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extLst>
      <p:ext uri="{BB962C8B-B14F-4D97-AF65-F5344CB8AC3E}">
        <p14:creationId xmlns:p14="http://schemas.microsoft.com/office/powerpoint/2010/main" val="31949213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3"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10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5" name="存储器的层次结构"/>
          <p:cNvSpPr/>
          <p:nvPr/>
        </p:nvSpPr>
        <p:spPr>
          <a:xfrm>
            <a:off x="355574" y="829975"/>
            <a:ext cx="61909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存储器的层次结构</a:t>
            </a:r>
          </a:p>
        </p:txBody>
      </p:sp>
      <p:grpSp>
        <p:nvGrpSpPr>
          <p:cNvPr id="118" name="成组"/>
          <p:cNvGrpSpPr/>
          <p:nvPr/>
        </p:nvGrpSpPr>
        <p:grpSpPr>
          <a:xfrm>
            <a:off x="2149580" y="1494381"/>
            <a:ext cx="20084840" cy="20084867"/>
            <a:chOff x="0" y="0"/>
            <a:chExt cx="20084839" cy="20084865"/>
          </a:xfrm>
        </p:grpSpPr>
        <p:sp>
          <p:nvSpPr>
            <p:cNvPr id="106" name="三角形"/>
            <p:cNvSpPr/>
            <p:nvPr/>
          </p:nvSpPr>
          <p:spPr>
            <a:xfrm rot="8101447">
              <a:off x="2952418" y="2930297"/>
              <a:ext cx="14180004" cy="14224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07" name="线条"/>
            <p:cNvSpPr/>
            <p:nvPr/>
          </p:nvSpPr>
          <p:spPr>
            <a:xfrm>
              <a:off x="8198439" y="1825290"/>
              <a:ext cx="3687962"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08" name="线条"/>
            <p:cNvSpPr/>
            <p:nvPr/>
          </p:nvSpPr>
          <p:spPr>
            <a:xfrm>
              <a:off x="6549408" y="3428223"/>
              <a:ext cx="6986024"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09" name="线条"/>
            <p:cNvSpPr/>
            <p:nvPr/>
          </p:nvSpPr>
          <p:spPr>
            <a:xfrm>
              <a:off x="4842873" y="5031156"/>
              <a:ext cx="10399093"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10" name="线条"/>
            <p:cNvSpPr/>
            <p:nvPr/>
          </p:nvSpPr>
          <p:spPr>
            <a:xfrm>
              <a:off x="3141101" y="6637357"/>
              <a:ext cx="13802637"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11" name="线条"/>
            <p:cNvSpPr/>
            <p:nvPr/>
          </p:nvSpPr>
          <p:spPr>
            <a:xfrm>
              <a:off x="1798424" y="8237022"/>
              <a:ext cx="16487991"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12" name="寄存器"/>
            <p:cNvSpPr/>
            <p:nvPr/>
          </p:nvSpPr>
          <p:spPr>
            <a:xfrm>
              <a:off x="9032769" y="863358"/>
              <a:ext cx="2019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寄存器</a:t>
              </a:r>
            </a:p>
          </p:txBody>
        </p:sp>
        <p:sp>
          <p:nvSpPr>
            <p:cNvPr id="113" name="L1高速缓存"/>
            <p:cNvSpPr/>
            <p:nvPr/>
          </p:nvSpPr>
          <p:spPr>
            <a:xfrm>
              <a:off x="8362209" y="2133091"/>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rPr dirty="0"/>
                <a:t>L1高速缓存</a:t>
              </a:r>
            </a:p>
          </p:txBody>
        </p:sp>
        <p:sp>
          <p:nvSpPr>
            <p:cNvPr id="114" name="L2高速缓存"/>
            <p:cNvSpPr/>
            <p:nvPr/>
          </p:nvSpPr>
          <p:spPr>
            <a:xfrm>
              <a:off x="8362209" y="3736024"/>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L2高速缓存</a:t>
              </a:r>
            </a:p>
          </p:txBody>
        </p:sp>
        <p:sp>
          <p:nvSpPr>
            <p:cNvPr id="115" name="主存储器"/>
            <p:cNvSpPr/>
            <p:nvPr/>
          </p:nvSpPr>
          <p:spPr>
            <a:xfrm>
              <a:off x="8715269" y="5338957"/>
              <a:ext cx="265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主存储器</a:t>
              </a:r>
            </a:p>
          </p:txBody>
        </p:sp>
        <p:sp>
          <p:nvSpPr>
            <p:cNvPr id="116" name="本地二级存储"/>
            <p:cNvSpPr/>
            <p:nvPr/>
          </p:nvSpPr>
          <p:spPr>
            <a:xfrm>
              <a:off x="8080269" y="6945159"/>
              <a:ext cx="392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本地二级存储</a:t>
              </a:r>
            </a:p>
          </p:txBody>
        </p:sp>
        <p:sp>
          <p:nvSpPr>
            <p:cNvPr id="117" name="远程二级存储…"/>
            <p:cNvSpPr/>
            <p:nvPr/>
          </p:nvSpPr>
          <p:spPr>
            <a:xfrm>
              <a:off x="5210704" y="8281722"/>
              <a:ext cx="9663431" cy="187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FFFFFF"/>
                  </a:solidFill>
                </a:defRPr>
              </a:pPr>
              <a:r>
                <a:t>远程二级存储</a:t>
              </a:r>
            </a:p>
            <a:p>
              <a:pPr>
                <a:defRPr>
                  <a:solidFill>
                    <a:srgbClr val="FFFFFF"/>
                  </a:solidFill>
                </a:defRPr>
              </a:pPr>
              <a:r>
                <a:t>（分布式文件系统、Web服务器）</a:t>
              </a:r>
            </a:p>
          </p:txBody>
        </p:sp>
      </p:grpSp>
      <p:sp>
        <p:nvSpPr>
          <p:cNvPr id="119" name="L0"/>
          <p:cNvSpPr/>
          <p:nvPr/>
        </p:nvSpPr>
        <p:spPr>
          <a:xfrm>
            <a:off x="9975044" y="194750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L0</a:t>
            </a:r>
          </a:p>
        </p:txBody>
      </p:sp>
      <p:sp>
        <p:nvSpPr>
          <p:cNvPr id="120" name="L1"/>
          <p:cNvSpPr/>
          <p:nvPr/>
        </p:nvSpPr>
        <p:spPr>
          <a:xfrm>
            <a:off x="8524322" y="332141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L1</a:t>
            </a:r>
          </a:p>
        </p:txBody>
      </p:sp>
      <p:sp>
        <p:nvSpPr>
          <p:cNvPr id="121" name="L2"/>
          <p:cNvSpPr/>
          <p:nvPr/>
        </p:nvSpPr>
        <p:spPr>
          <a:xfrm>
            <a:off x="7022941" y="4797348"/>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L2</a:t>
            </a:r>
          </a:p>
        </p:txBody>
      </p:sp>
      <p:sp>
        <p:nvSpPr>
          <p:cNvPr id="122" name="L3"/>
          <p:cNvSpPr/>
          <p:nvPr/>
        </p:nvSpPr>
        <p:spPr>
          <a:xfrm>
            <a:off x="531774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L3</a:t>
            </a:r>
          </a:p>
        </p:txBody>
      </p:sp>
      <p:sp>
        <p:nvSpPr>
          <p:cNvPr id="123" name="L4"/>
          <p:cNvSpPr/>
          <p:nvPr/>
        </p:nvSpPr>
        <p:spPr>
          <a:xfrm>
            <a:off x="3740026" y="8087232"/>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L4</a:t>
            </a:r>
          </a:p>
        </p:txBody>
      </p:sp>
      <p:sp>
        <p:nvSpPr>
          <p:cNvPr id="124" name="L5"/>
          <p:cNvSpPr/>
          <p:nvPr/>
        </p:nvSpPr>
        <p:spPr>
          <a:xfrm>
            <a:off x="2085963" y="981019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L5</a:t>
            </a:r>
          </a:p>
        </p:txBody>
      </p:sp>
      <p:sp>
        <p:nvSpPr>
          <p:cNvPr id="125"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pic>
        <p:nvPicPr>
          <p:cNvPr id="126" name="屏幕快照 2019-03-06 下午2.46.52.png" descr="屏幕快照 2019-03-06 下午2.46.52.png"/>
          <p:cNvPicPr>
            <a:picLocks noChangeAspect="1"/>
          </p:cNvPicPr>
          <p:nvPr/>
        </p:nvPicPr>
        <p:blipFill>
          <a:blip r:embed="rId4">
            <a:extLst/>
          </a:blip>
          <a:stretch>
            <a:fillRect/>
          </a:stretch>
        </p:blipFill>
        <p:spPr>
          <a:xfrm>
            <a:off x="19504464" y="738535"/>
            <a:ext cx="4332638" cy="863601"/>
          </a:xfrm>
          <a:prstGeom prst="rect">
            <a:avLst/>
          </a:prstGeom>
          <a:ln w="12700">
            <a:miter lim="400000"/>
          </a:ln>
        </p:spPr>
      </p:pic>
    </p:spTree>
    <p:extLst>
      <p:ext uri="{BB962C8B-B14F-4D97-AF65-F5344CB8AC3E}">
        <p14:creationId xmlns:p14="http://schemas.microsoft.com/office/powerpoint/2010/main" val="9952290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屏幕快照 2018-04-02 下午7.07.49.png" descr="屏幕快照 2018-04-02 下午7.07.49.png"/>
          <p:cNvPicPr>
            <a:picLocks noChangeAspect="1"/>
          </p:cNvPicPr>
          <p:nvPr/>
        </p:nvPicPr>
        <p:blipFill>
          <a:blip r:embed="rId2">
            <a:extLst/>
          </a:blip>
          <a:stretch>
            <a:fillRect/>
          </a:stretch>
        </p:blipFill>
        <p:spPr>
          <a:xfrm>
            <a:off x="5044195" y="4539378"/>
            <a:ext cx="7572376" cy="4637244"/>
          </a:xfrm>
          <a:prstGeom prst="rect">
            <a:avLst/>
          </a:prstGeom>
          <a:ln w="25400">
            <a:miter lim="400000"/>
          </a:ln>
          <a:effectLst>
            <a:outerShdw blurRad="254000" dist="127000" dir="5400000" rotWithShape="0">
              <a:srgbClr val="000000">
                <a:alpha val="70000"/>
              </a:srgbClr>
            </a:outerShdw>
          </a:effectLst>
        </p:spPr>
      </p:pic>
      <p:sp>
        <p:nvSpPr>
          <p:cNvPr id="59" name="考…"/>
          <p:cNvSpPr/>
          <p:nvPr/>
        </p:nvSpPr>
        <p:spPr>
          <a:xfrm>
            <a:off x="1345160" y="1910546"/>
            <a:ext cx="2457933" cy="979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3600">
                <a:solidFill>
                  <a:schemeClr val="accent4">
                    <a:satOff val="1488"/>
                    <a:lumOff val="-7242"/>
                  </a:schemeClr>
                </a:solidFill>
                <a:latin typeface="Hannotate SC Bold"/>
                <a:ea typeface="Hannotate SC Bold"/>
                <a:cs typeface="Hannotate SC Bold"/>
                <a:sym typeface="Hannotate SC Bold"/>
              </a:defRPr>
            </a:pPr>
            <a:r>
              <a:t>考</a:t>
            </a:r>
          </a:p>
          <a:p>
            <a:pPr defTabSz="821531">
              <a:defRPr sz="13600">
                <a:solidFill>
                  <a:schemeClr val="accent4">
                    <a:satOff val="1488"/>
                    <a:lumOff val="-7242"/>
                  </a:schemeClr>
                </a:solidFill>
                <a:latin typeface="Hannotate SC Bold"/>
                <a:ea typeface="Hannotate SC Bold"/>
                <a:cs typeface="Hannotate SC Bold"/>
                <a:sym typeface="Hannotate SC Bold"/>
              </a:defRPr>
            </a:pPr>
            <a:r>
              <a:t>试</a:t>
            </a:r>
          </a:p>
          <a:p>
            <a:pPr defTabSz="821531">
              <a:defRPr sz="13600">
                <a:solidFill>
                  <a:schemeClr val="accent4">
                    <a:satOff val="1488"/>
                    <a:lumOff val="-7242"/>
                  </a:schemeClr>
                </a:solidFill>
                <a:latin typeface="Hannotate SC Bold"/>
                <a:ea typeface="Hannotate SC Bold"/>
                <a:cs typeface="Hannotate SC Bold"/>
                <a:sym typeface="Hannotate SC Bold"/>
              </a:defRPr>
            </a:pPr>
            <a:r>
              <a:t>题</a:t>
            </a:r>
          </a:p>
          <a:p>
            <a:pPr defTabSz="821531">
              <a:defRPr sz="13600">
                <a:solidFill>
                  <a:schemeClr val="accent4">
                    <a:satOff val="1488"/>
                    <a:lumOff val="-7242"/>
                  </a:schemeClr>
                </a:solidFill>
                <a:latin typeface="Hannotate SC Bold"/>
                <a:ea typeface="Hannotate SC Bold"/>
                <a:cs typeface="Hannotate SC Bold"/>
                <a:sym typeface="Hannotate SC Bold"/>
              </a:defRPr>
            </a:pPr>
            <a:r>
              <a:t>型</a:t>
            </a:r>
          </a:p>
        </p:txBody>
      </p:sp>
      <p:sp>
        <p:nvSpPr>
          <p:cNvPr id="60" name="单选题        1分*20=20分"/>
          <p:cNvSpPr/>
          <p:nvPr/>
        </p:nvSpPr>
        <p:spPr>
          <a:xfrm>
            <a:off x="14314875" y="4090695"/>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单选题        1分*20=20分</a:t>
            </a:r>
          </a:p>
        </p:txBody>
      </p:sp>
      <p:sp>
        <p:nvSpPr>
          <p:cNvPr id="61" name="填空题        2分*10=20分"/>
          <p:cNvSpPr/>
          <p:nvPr/>
        </p:nvSpPr>
        <p:spPr>
          <a:xfrm>
            <a:off x="14314875" y="5636519"/>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填空题        2分*10=20分</a:t>
            </a:r>
          </a:p>
        </p:txBody>
      </p:sp>
      <p:sp>
        <p:nvSpPr>
          <p:cNvPr id="62" name="简答题        4分*5=20分"/>
          <p:cNvSpPr/>
          <p:nvPr/>
        </p:nvSpPr>
        <p:spPr>
          <a:xfrm>
            <a:off x="14314875" y="7182343"/>
            <a:ext cx="73609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简答题        4分*5=20分</a:t>
            </a:r>
          </a:p>
        </p:txBody>
      </p:sp>
      <p:sp>
        <p:nvSpPr>
          <p:cNvPr id="63" name="综合题        10分*4=40分"/>
          <p:cNvSpPr/>
          <p:nvPr/>
        </p:nvSpPr>
        <p:spPr>
          <a:xfrm>
            <a:off x="14314875" y="8728167"/>
            <a:ext cx="779272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chemeClr val="accent4">
                    <a:satOff val="1488"/>
                    <a:lumOff val="-7242"/>
                  </a:schemeClr>
                </a:solidFill>
                <a:latin typeface="Hannotate SC Bold"/>
                <a:ea typeface="Hannotate SC Bold"/>
                <a:cs typeface="Hannotate SC Bold"/>
                <a:sym typeface="Hannotate SC Bold"/>
              </a:defRPr>
            </a:lvl1pPr>
          </a:lstStyle>
          <a:p>
            <a:r>
              <a:t>综合题        10分*4=40分</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13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grpSp>
        <p:nvGrpSpPr>
          <p:cNvPr id="146" name="成组"/>
          <p:cNvGrpSpPr/>
          <p:nvPr/>
        </p:nvGrpSpPr>
        <p:grpSpPr>
          <a:xfrm>
            <a:off x="2149580" y="1494381"/>
            <a:ext cx="20084840" cy="20084867"/>
            <a:chOff x="0" y="0"/>
            <a:chExt cx="20084839" cy="20084865"/>
          </a:xfrm>
        </p:grpSpPr>
        <p:sp>
          <p:nvSpPr>
            <p:cNvPr id="134" name="三角形"/>
            <p:cNvSpPr/>
            <p:nvPr/>
          </p:nvSpPr>
          <p:spPr>
            <a:xfrm rot="8101447">
              <a:off x="2952418" y="2930297"/>
              <a:ext cx="14180004" cy="14224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35" name="线条"/>
            <p:cNvSpPr/>
            <p:nvPr/>
          </p:nvSpPr>
          <p:spPr>
            <a:xfrm>
              <a:off x="8198439" y="1825290"/>
              <a:ext cx="3687962"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36" name="线条"/>
            <p:cNvSpPr/>
            <p:nvPr/>
          </p:nvSpPr>
          <p:spPr>
            <a:xfrm>
              <a:off x="6549408" y="3428223"/>
              <a:ext cx="6986024"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37" name="线条"/>
            <p:cNvSpPr/>
            <p:nvPr/>
          </p:nvSpPr>
          <p:spPr>
            <a:xfrm>
              <a:off x="4842873" y="5031156"/>
              <a:ext cx="10399093"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38" name="线条"/>
            <p:cNvSpPr/>
            <p:nvPr/>
          </p:nvSpPr>
          <p:spPr>
            <a:xfrm>
              <a:off x="3141101" y="6637357"/>
              <a:ext cx="13802637"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39" name="线条"/>
            <p:cNvSpPr/>
            <p:nvPr/>
          </p:nvSpPr>
          <p:spPr>
            <a:xfrm>
              <a:off x="1798424" y="8237022"/>
              <a:ext cx="16487991"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40" name="寄存器"/>
            <p:cNvSpPr/>
            <p:nvPr/>
          </p:nvSpPr>
          <p:spPr>
            <a:xfrm>
              <a:off x="9032769" y="863358"/>
              <a:ext cx="2019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寄存器</a:t>
              </a:r>
            </a:p>
          </p:txBody>
        </p:sp>
        <p:sp>
          <p:nvSpPr>
            <p:cNvPr id="141" name="L1高速缓存"/>
            <p:cNvSpPr/>
            <p:nvPr/>
          </p:nvSpPr>
          <p:spPr>
            <a:xfrm>
              <a:off x="8362209" y="2133091"/>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L1高速缓存</a:t>
              </a:r>
            </a:p>
          </p:txBody>
        </p:sp>
        <p:sp>
          <p:nvSpPr>
            <p:cNvPr id="142" name="L2高速缓存"/>
            <p:cNvSpPr/>
            <p:nvPr/>
          </p:nvSpPr>
          <p:spPr>
            <a:xfrm>
              <a:off x="8362209" y="3736024"/>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L2高速缓存</a:t>
              </a:r>
            </a:p>
          </p:txBody>
        </p:sp>
        <p:sp>
          <p:nvSpPr>
            <p:cNvPr id="143" name="主存储器"/>
            <p:cNvSpPr/>
            <p:nvPr/>
          </p:nvSpPr>
          <p:spPr>
            <a:xfrm>
              <a:off x="8715269" y="5338957"/>
              <a:ext cx="265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主存储器</a:t>
              </a:r>
            </a:p>
          </p:txBody>
        </p:sp>
        <p:sp>
          <p:nvSpPr>
            <p:cNvPr id="144" name="本地二级存储"/>
            <p:cNvSpPr/>
            <p:nvPr/>
          </p:nvSpPr>
          <p:spPr>
            <a:xfrm>
              <a:off x="8080269" y="6945159"/>
              <a:ext cx="392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本地二级存储</a:t>
              </a:r>
            </a:p>
          </p:txBody>
        </p:sp>
        <p:sp>
          <p:nvSpPr>
            <p:cNvPr id="145" name="远程二级存储…"/>
            <p:cNvSpPr/>
            <p:nvPr/>
          </p:nvSpPr>
          <p:spPr>
            <a:xfrm>
              <a:off x="5210704" y="8281722"/>
              <a:ext cx="9663431" cy="187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FFFFFF"/>
                  </a:solidFill>
                </a:defRPr>
              </a:pPr>
              <a:r>
                <a:t>远程二级存储</a:t>
              </a:r>
            </a:p>
            <a:p>
              <a:pPr>
                <a:defRPr>
                  <a:solidFill>
                    <a:srgbClr val="FFFFFF"/>
                  </a:solidFill>
                </a:defRPr>
              </a:pPr>
              <a:r>
                <a:t>（分布式文件系统、Web服务器）</a:t>
              </a:r>
            </a:p>
          </p:txBody>
        </p:sp>
      </p:grpSp>
      <p:sp>
        <p:nvSpPr>
          <p:cNvPr id="147" name="更小…"/>
          <p:cNvSpPr/>
          <p:nvPr/>
        </p:nvSpPr>
        <p:spPr>
          <a:xfrm>
            <a:off x="1155331" y="3309987"/>
            <a:ext cx="1155802"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更小</a:t>
            </a:r>
          </a:p>
          <a:p>
            <a:pPr>
              <a:defRPr sz="3600"/>
            </a:pPr>
            <a:r>
              <a:t>更快</a:t>
            </a:r>
          </a:p>
          <a:p>
            <a:pPr>
              <a:defRPr sz="3600"/>
            </a:pPr>
            <a:r>
              <a:t>更贵</a:t>
            </a:r>
          </a:p>
        </p:txBody>
      </p:sp>
      <p:sp>
        <p:nvSpPr>
          <p:cNvPr id="148" name="线条"/>
          <p:cNvSpPr/>
          <p:nvPr/>
        </p:nvSpPr>
        <p:spPr>
          <a:xfrm flipV="1">
            <a:off x="920102" y="2882456"/>
            <a:ext cx="1" cy="2861663"/>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49" name="线条"/>
          <p:cNvSpPr/>
          <p:nvPr/>
        </p:nvSpPr>
        <p:spPr>
          <a:xfrm flipV="1">
            <a:off x="920102" y="7088201"/>
            <a:ext cx="1" cy="2861663"/>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50" name="更大…"/>
          <p:cNvSpPr/>
          <p:nvPr/>
        </p:nvSpPr>
        <p:spPr>
          <a:xfrm>
            <a:off x="990282" y="7337603"/>
            <a:ext cx="1485901"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更大</a:t>
            </a:r>
          </a:p>
          <a:p>
            <a:pPr>
              <a:defRPr sz="3600"/>
            </a:pPr>
            <a:r>
              <a:t>更慢</a:t>
            </a:r>
          </a:p>
          <a:p>
            <a:pPr>
              <a:defRPr sz="3600"/>
            </a:pPr>
            <a:r>
              <a:t>更便宜</a:t>
            </a:r>
          </a:p>
        </p:txBody>
      </p:sp>
      <p:sp>
        <p:nvSpPr>
          <p:cNvPr id="151" name="L0"/>
          <p:cNvSpPr/>
          <p:nvPr/>
        </p:nvSpPr>
        <p:spPr>
          <a:xfrm>
            <a:off x="9975044" y="194750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L0</a:t>
            </a:r>
          </a:p>
        </p:txBody>
      </p:sp>
      <p:sp>
        <p:nvSpPr>
          <p:cNvPr id="152" name="L1"/>
          <p:cNvSpPr/>
          <p:nvPr/>
        </p:nvSpPr>
        <p:spPr>
          <a:xfrm>
            <a:off x="8524322" y="332141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L1</a:t>
            </a:r>
          </a:p>
        </p:txBody>
      </p:sp>
      <p:sp>
        <p:nvSpPr>
          <p:cNvPr id="153" name="L2"/>
          <p:cNvSpPr/>
          <p:nvPr/>
        </p:nvSpPr>
        <p:spPr>
          <a:xfrm>
            <a:off x="7022941" y="4797348"/>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L2</a:t>
            </a:r>
          </a:p>
        </p:txBody>
      </p:sp>
      <p:sp>
        <p:nvSpPr>
          <p:cNvPr id="154" name="L3"/>
          <p:cNvSpPr/>
          <p:nvPr/>
        </p:nvSpPr>
        <p:spPr>
          <a:xfrm>
            <a:off x="531774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L3</a:t>
            </a:r>
          </a:p>
        </p:txBody>
      </p:sp>
      <p:sp>
        <p:nvSpPr>
          <p:cNvPr id="155" name="L4"/>
          <p:cNvSpPr/>
          <p:nvPr/>
        </p:nvSpPr>
        <p:spPr>
          <a:xfrm>
            <a:off x="3740026" y="8087232"/>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L4</a:t>
            </a:r>
          </a:p>
        </p:txBody>
      </p:sp>
      <p:sp>
        <p:nvSpPr>
          <p:cNvPr id="156" name="L5"/>
          <p:cNvSpPr/>
          <p:nvPr/>
        </p:nvSpPr>
        <p:spPr>
          <a:xfrm>
            <a:off x="2085963" y="981019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L5</a:t>
            </a:r>
          </a:p>
        </p:txBody>
      </p:sp>
      <p:pic>
        <p:nvPicPr>
          <p:cNvPr id="158" name="屏幕快照 2019-03-06 下午2.46.52.png" descr="屏幕快照 2019-03-06 下午2.46.52.png"/>
          <p:cNvPicPr>
            <a:picLocks noChangeAspect="1"/>
          </p:cNvPicPr>
          <p:nvPr/>
        </p:nvPicPr>
        <p:blipFill>
          <a:blip r:embed="rId4">
            <a:extLst/>
          </a:blip>
          <a:stretch>
            <a:fillRect/>
          </a:stretch>
        </p:blipFill>
        <p:spPr>
          <a:xfrm>
            <a:off x="19504463" y="738535"/>
            <a:ext cx="4332638" cy="863601"/>
          </a:xfrm>
          <a:prstGeom prst="rect">
            <a:avLst/>
          </a:prstGeom>
          <a:ln w="12700">
            <a:miter lim="400000"/>
          </a:ln>
        </p:spPr>
      </p:pic>
      <p:sp>
        <p:nvSpPr>
          <p:cNvPr id="31" name="存储器的层次结构"/>
          <p:cNvSpPr/>
          <p:nvPr/>
        </p:nvSpPr>
        <p:spPr>
          <a:xfrm>
            <a:off x="355574" y="829975"/>
            <a:ext cx="61909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存储器的层次结构</a:t>
            </a:r>
          </a:p>
        </p:txBody>
      </p:sp>
      <p:sp>
        <p:nvSpPr>
          <p:cNvPr id="32"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25053552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3"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164"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grpSp>
        <p:nvGrpSpPr>
          <p:cNvPr id="178" name="成组"/>
          <p:cNvGrpSpPr/>
          <p:nvPr/>
        </p:nvGrpSpPr>
        <p:grpSpPr>
          <a:xfrm>
            <a:off x="2149580" y="1494381"/>
            <a:ext cx="20084840" cy="20084867"/>
            <a:chOff x="0" y="0"/>
            <a:chExt cx="20084839" cy="20084865"/>
          </a:xfrm>
        </p:grpSpPr>
        <p:sp>
          <p:nvSpPr>
            <p:cNvPr id="166" name="三角形"/>
            <p:cNvSpPr/>
            <p:nvPr/>
          </p:nvSpPr>
          <p:spPr>
            <a:xfrm rot="8101447">
              <a:off x="2952418" y="2930297"/>
              <a:ext cx="14180004" cy="14224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200">
                  <a:solidFill>
                    <a:srgbClr val="FFFFFF"/>
                  </a:solidFill>
                </a:defRPr>
              </a:pPr>
              <a:endParaRPr/>
            </a:p>
          </p:txBody>
        </p:sp>
        <p:sp>
          <p:nvSpPr>
            <p:cNvPr id="167" name="线条"/>
            <p:cNvSpPr/>
            <p:nvPr/>
          </p:nvSpPr>
          <p:spPr>
            <a:xfrm>
              <a:off x="8198439" y="1825290"/>
              <a:ext cx="3687962"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68" name="线条"/>
            <p:cNvSpPr/>
            <p:nvPr/>
          </p:nvSpPr>
          <p:spPr>
            <a:xfrm>
              <a:off x="6549408" y="3428223"/>
              <a:ext cx="6986024"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69" name="线条"/>
            <p:cNvSpPr/>
            <p:nvPr/>
          </p:nvSpPr>
          <p:spPr>
            <a:xfrm>
              <a:off x="4842873" y="5031156"/>
              <a:ext cx="10399093"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70" name="线条"/>
            <p:cNvSpPr/>
            <p:nvPr/>
          </p:nvSpPr>
          <p:spPr>
            <a:xfrm>
              <a:off x="3141101" y="6637357"/>
              <a:ext cx="13802637"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71" name="线条"/>
            <p:cNvSpPr/>
            <p:nvPr/>
          </p:nvSpPr>
          <p:spPr>
            <a:xfrm>
              <a:off x="1798424" y="8237022"/>
              <a:ext cx="16487991" cy="1"/>
            </a:xfrm>
            <a:prstGeom prst="line">
              <a:avLst/>
            </a:prstGeom>
            <a:noFill/>
            <a:ln w="50800" cap="flat">
              <a:solidFill>
                <a:srgbClr val="FFFFFF"/>
              </a:solidFill>
              <a:prstDash val="solid"/>
              <a:miter lim="400000"/>
            </a:ln>
            <a:effectLst/>
          </p:spPr>
          <p:txBody>
            <a:bodyPr wrap="square" lIns="50800" tIns="50800" rIns="50800" bIns="50800" numCol="1" anchor="ctr">
              <a:noAutofit/>
            </a:bodyPr>
            <a:lstStyle/>
            <a:p>
              <a:pPr>
                <a:defRPr sz="3200"/>
              </a:pPr>
              <a:endParaRPr/>
            </a:p>
          </p:txBody>
        </p:sp>
        <p:sp>
          <p:nvSpPr>
            <p:cNvPr id="172" name="寄存器"/>
            <p:cNvSpPr/>
            <p:nvPr/>
          </p:nvSpPr>
          <p:spPr>
            <a:xfrm>
              <a:off x="9032769" y="863358"/>
              <a:ext cx="2019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寄存器</a:t>
              </a:r>
            </a:p>
          </p:txBody>
        </p:sp>
        <p:sp>
          <p:nvSpPr>
            <p:cNvPr id="173" name="L1高速缓存"/>
            <p:cNvSpPr/>
            <p:nvPr/>
          </p:nvSpPr>
          <p:spPr>
            <a:xfrm>
              <a:off x="8362209" y="2133091"/>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L1高速缓存</a:t>
              </a:r>
            </a:p>
          </p:txBody>
        </p:sp>
        <p:sp>
          <p:nvSpPr>
            <p:cNvPr id="174" name="L2高速缓存"/>
            <p:cNvSpPr/>
            <p:nvPr/>
          </p:nvSpPr>
          <p:spPr>
            <a:xfrm>
              <a:off x="8362209" y="3736024"/>
              <a:ext cx="336042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L2高速缓存</a:t>
              </a:r>
            </a:p>
          </p:txBody>
        </p:sp>
        <p:sp>
          <p:nvSpPr>
            <p:cNvPr id="175" name="主存储器"/>
            <p:cNvSpPr/>
            <p:nvPr/>
          </p:nvSpPr>
          <p:spPr>
            <a:xfrm>
              <a:off x="8715269" y="5338957"/>
              <a:ext cx="265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主存储器</a:t>
              </a:r>
            </a:p>
          </p:txBody>
        </p:sp>
        <p:sp>
          <p:nvSpPr>
            <p:cNvPr id="176" name="本地二级存储"/>
            <p:cNvSpPr/>
            <p:nvPr/>
          </p:nvSpPr>
          <p:spPr>
            <a:xfrm>
              <a:off x="8080269" y="6945159"/>
              <a:ext cx="3924301"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r>
                <a:t>本地二级存储</a:t>
              </a:r>
            </a:p>
          </p:txBody>
        </p:sp>
        <p:sp>
          <p:nvSpPr>
            <p:cNvPr id="177" name="远程二级存储…"/>
            <p:cNvSpPr/>
            <p:nvPr/>
          </p:nvSpPr>
          <p:spPr>
            <a:xfrm>
              <a:off x="5210704" y="8281722"/>
              <a:ext cx="9663431" cy="187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FFFFFF"/>
                  </a:solidFill>
                </a:defRPr>
              </a:pPr>
              <a:r>
                <a:t>远程二级存储</a:t>
              </a:r>
            </a:p>
            <a:p>
              <a:pPr>
                <a:defRPr>
                  <a:solidFill>
                    <a:srgbClr val="FFFFFF"/>
                  </a:solidFill>
                </a:defRPr>
              </a:pPr>
              <a:r>
                <a:t>（分布式文件系统、Web服务器）</a:t>
              </a:r>
            </a:p>
          </p:txBody>
        </p:sp>
      </p:grpSp>
      <p:sp>
        <p:nvSpPr>
          <p:cNvPr id="179" name="更小…"/>
          <p:cNvSpPr/>
          <p:nvPr/>
        </p:nvSpPr>
        <p:spPr>
          <a:xfrm>
            <a:off x="1155331" y="3309987"/>
            <a:ext cx="1155802"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更小</a:t>
            </a:r>
          </a:p>
          <a:p>
            <a:pPr>
              <a:defRPr sz="3600"/>
            </a:pPr>
            <a:r>
              <a:t>更快</a:t>
            </a:r>
          </a:p>
          <a:p>
            <a:pPr>
              <a:defRPr sz="3600"/>
            </a:pPr>
            <a:r>
              <a:t>更贵</a:t>
            </a:r>
          </a:p>
        </p:txBody>
      </p:sp>
      <p:sp>
        <p:nvSpPr>
          <p:cNvPr id="180" name="线条"/>
          <p:cNvSpPr/>
          <p:nvPr/>
        </p:nvSpPr>
        <p:spPr>
          <a:xfrm flipV="1">
            <a:off x="920102" y="2882456"/>
            <a:ext cx="1" cy="2861663"/>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1" name="线条"/>
          <p:cNvSpPr/>
          <p:nvPr/>
        </p:nvSpPr>
        <p:spPr>
          <a:xfrm flipV="1">
            <a:off x="920102" y="7088201"/>
            <a:ext cx="1" cy="2861663"/>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82" name="更大…"/>
          <p:cNvSpPr/>
          <p:nvPr/>
        </p:nvSpPr>
        <p:spPr>
          <a:xfrm>
            <a:off x="990282" y="7337603"/>
            <a:ext cx="1485901" cy="200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更大</a:t>
            </a:r>
          </a:p>
          <a:p>
            <a:pPr>
              <a:defRPr sz="3600"/>
            </a:pPr>
            <a:r>
              <a:t>更慢</a:t>
            </a:r>
          </a:p>
          <a:p>
            <a:pPr>
              <a:defRPr sz="3600"/>
            </a:pPr>
            <a:r>
              <a:t>更便宜</a:t>
            </a:r>
          </a:p>
        </p:txBody>
      </p:sp>
      <p:sp>
        <p:nvSpPr>
          <p:cNvPr id="183" name="L0"/>
          <p:cNvSpPr/>
          <p:nvPr/>
        </p:nvSpPr>
        <p:spPr>
          <a:xfrm>
            <a:off x="9975044" y="194750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L0</a:t>
            </a:r>
          </a:p>
        </p:txBody>
      </p:sp>
      <p:sp>
        <p:nvSpPr>
          <p:cNvPr id="184" name="L1"/>
          <p:cNvSpPr/>
          <p:nvPr/>
        </p:nvSpPr>
        <p:spPr>
          <a:xfrm>
            <a:off x="8524322" y="3321415"/>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L1</a:t>
            </a:r>
          </a:p>
        </p:txBody>
      </p:sp>
      <p:sp>
        <p:nvSpPr>
          <p:cNvPr id="185" name="L2"/>
          <p:cNvSpPr/>
          <p:nvPr/>
        </p:nvSpPr>
        <p:spPr>
          <a:xfrm>
            <a:off x="7022941" y="4797348"/>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L2</a:t>
            </a:r>
          </a:p>
        </p:txBody>
      </p:sp>
      <p:sp>
        <p:nvSpPr>
          <p:cNvPr id="186" name="L3"/>
          <p:cNvSpPr/>
          <p:nvPr/>
        </p:nvSpPr>
        <p:spPr>
          <a:xfrm>
            <a:off x="5317748" y="6426199"/>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L3</a:t>
            </a:r>
          </a:p>
        </p:txBody>
      </p:sp>
      <p:sp>
        <p:nvSpPr>
          <p:cNvPr id="187" name="L4"/>
          <p:cNvSpPr/>
          <p:nvPr/>
        </p:nvSpPr>
        <p:spPr>
          <a:xfrm>
            <a:off x="3740026" y="8087232"/>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L4</a:t>
            </a:r>
          </a:p>
        </p:txBody>
      </p:sp>
      <p:sp>
        <p:nvSpPr>
          <p:cNvPr id="188" name="L5"/>
          <p:cNvSpPr/>
          <p:nvPr/>
        </p:nvSpPr>
        <p:spPr>
          <a:xfrm>
            <a:off x="2085963" y="9810196"/>
            <a:ext cx="8204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L5</a:t>
            </a:r>
          </a:p>
        </p:txBody>
      </p:sp>
      <p:sp>
        <p:nvSpPr>
          <p:cNvPr id="189" name="每一层级的存储器保存来自下一层级存储器的信息"/>
          <p:cNvSpPr/>
          <p:nvPr/>
        </p:nvSpPr>
        <p:spPr>
          <a:xfrm>
            <a:off x="16474028" y="2527146"/>
            <a:ext cx="7102131" cy="1892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每一层级的存储器保存来自下一层级存储器的信息</a:t>
            </a:r>
          </a:p>
        </p:txBody>
      </p:sp>
      <p:pic>
        <p:nvPicPr>
          <p:cNvPr id="191" name="屏幕快照 2019-03-06 下午2.46.52.png" descr="屏幕快照 2019-03-06 下午2.46.52.png"/>
          <p:cNvPicPr>
            <a:picLocks noChangeAspect="1"/>
          </p:cNvPicPr>
          <p:nvPr/>
        </p:nvPicPr>
        <p:blipFill>
          <a:blip r:embed="rId4">
            <a:extLst/>
          </a:blip>
          <a:stretch>
            <a:fillRect/>
          </a:stretch>
        </p:blipFill>
        <p:spPr>
          <a:xfrm>
            <a:off x="19504463" y="738535"/>
            <a:ext cx="4332638" cy="863601"/>
          </a:xfrm>
          <a:prstGeom prst="rect">
            <a:avLst/>
          </a:prstGeom>
          <a:ln w="12700">
            <a:miter lim="400000"/>
          </a:ln>
        </p:spPr>
      </p:pic>
      <p:sp>
        <p:nvSpPr>
          <p:cNvPr id="32" name="存储器的层次结构"/>
          <p:cNvSpPr/>
          <p:nvPr/>
        </p:nvSpPr>
        <p:spPr>
          <a:xfrm>
            <a:off x="355574" y="829975"/>
            <a:ext cx="6190938"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存储器的层次结构</a:t>
            </a:r>
          </a:p>
        </p:txBody>
      </p:sp>
      <p:sp>
        <p:nvSpPr>
          <p:cNvPr id="33"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43894628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97" name="1007…"/>
          <p:cNvSpPr/>
          <p:nvPr/>
        </p:nvSpPr>
        <p:spPr>
          <a:xfrm>
            <a:off x="4735115" y="3873500"/>
            <a:ext cx="149137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价格昂贵、存取速度最快，但容量较小的存储器是（）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寄存器</a:t>
            </a:r>
          </a:p>
          <a:p>
            <a:pPr algn="l">
              <a:defRPr sz="4800">
                <a:latin typeface="Lantinghei SC Extralight"/>
                <a:ea typeface="Lantinghei SC Extralight"/>
                <a:cs typeface="Lantinghei SC Extralight"/>
                <a:sym typeface="Lantinghei SC Extralight"/>
              </a:defRPr>
            </a:pPr>
            <a:r>
              <a:t>B. 高速缓冲存储器</a:t>
            </a:r>
          </a:p>
          <a:p>
            <a:pPr algn="l">
              <a:defRPr sz="4800">
                <a:latin typeface="Lantinghei SC Extralight"/>
                <a:ea typeface="Lantinghei SC Extralight"/>
                <a:cs typeface="Lantinghei SC Extralight"/>
                <a:sym typeface="Lantinghei SC Extralight"/>
              </a:defRPr>
            </a:pPr>
            <a:r>
              <a:t>C. 主存储器</a:t>
            </a:r>
          </a:p>
          <a:p>
            <a:pPr algn="l">
              <a:defRPr sz="4800">
                <a:latin typeface="Lantinghei SC Extralight"/>
                <a:ea typeface="Lantinghei SC Extralight"/>
                <a:cs typeface="Lantinghei SC Extralight"/>
                <a:sym typeface="Lantinghei SC Extralight"/>
              </a:defRPr>
            </a:pPr>
            <a:r>
              <a:t>D. 辅助存储器</a:t>
            </a:r>
          </a:p>
        </p:txBody>
      </p:sp>
      <p:sp>
        <p:nvSpPr>
          <p:cNvPr id="198"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19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20802910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2"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3" name="1007…"/>
          <p:cNvSpPr/>
          <p:nvPr/>
        </p:nvSpPr>
        <p:spPr>
          <a:xfrm>
            <a:off x="4735115" y="3873500"/>
            <a:ext cx="149137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价格昂贵、存取速度最快，但容量较小的存储器是（）</a:t>
            </a:r>
          </a:p>
          <a:p>
            <a:pPr algn="l">
              <a:defRPr sz="4800">
                <a:latin typeface="Lantinghei SC Extralight"/>
                <a:ea typeface="Lantinghei SC Extralight"/>
                <a:cs typeface="Lantinghei SC Extralight"/>
                <a:sym typeface="Lantinghei SC Extralight"/>
              </a:defRPr>
            </a:pPr>
            <a:endParaRPr/>
          </a:p>
          <a:p>
            <a:pPr algn="l">
              <a:defRPr sz="4800">
                <a:solidFill>
                  <a:schemeClr val="accent5"/>
                </a:solidFill>
                <a:latin typeface="Lantinghei SC Extralight"/>
                <a:ea typeface="Lantinghei SC Extralight"/>
                <a:cs typeface="Lantinghei SC Extralight"/>
                <a:sym typeface="Lantinghei SC Extralight"/>
              </a:defRPr>
            </a:pPr>
            <a:r>
              <a:t>A. 寄存器</a:t>
            </a:r>
          </a:p>
          <a:p>
            <a:pPr algn="l">
              <a:defRPr sz="4800">
                <a:latin typeface="Lantinghei SC Extralight"/>
                <a:ea typeface="Lantinghei SC Extralight"/>
                <a:cs typeface="Lantinghei SC Extralight"/>
                <a:sym typeface="Lantinghei SC Extralight"/>
              </a:defRPr>
            </a:pPr>
            <a:r>
              <a:t>B. 高速缓冲存储器</a:t>
            </a:r>
          </a:p>
          <a:p>
            <a:pPr algn="l">
              <a:defRPr sz="4800">
                <a:latin typeface="Lantinghei SC Extralight"/>
                <a:ea typeface="Lantinghei SC Extralight"/>
                <a:cs typeface="Lantinghei SC Extralight"/>
                <a:sym typeface="Lantinghei SC Extralight"/>
              </a:defRPr>
            </a:pPr>
            <a:r>
              <a:t>C. 主存储器</a:t>
            </a:r>
          </a:p>
          <a:p>
            <a:pPr algn="l">
              <a:defRPr sz="4800">
                <a:latin typeface="Lantinghei SC Extralight"/>
                <a:ea typeface="Lantinghei SC Extralight"/>
                <a:cs typeface="Lantinghei SC Extralight"/>
                <a:sym typeface="Lantinghei SC Extralight"/>
              </a:defRPr>
            </a:pPr>
            <a:r>
              <a:t>D. 辅助存储器</a:t>
            </a:r>
          </a:p>
        </p:txBody>
      </p:sp>
      <p:sp>
        <p:nvSpPr>
          <p:cNvPr id="204"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0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27092475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0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09" name="1107…"/>
          <p:cNvSpPr/>
          <p:nvPr/>
        </p:nvSpPr>
        <p:spPr>
          <a:xfrm>
            <a:off x="6563915" y="3873500"/>
            <a:ext cx="112561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1107</a:t>
            </a:r>
          </a:p>
          <a:p>
            <a:pPr algn="l">
              <a:defRPr sz="4800">
                <a:latin typeface="Lantinghei SC Extralight"/>
                <a:ea typeface="Lantinghei SC Extralight"/>
                <a:cs typeface="Lantinghei SC Extralight"/>
                <a:sym typeface="Lantinghei SC Extralight"/>
              </a:defRPr>
            </a:pPr>
            <a:r>
              <a:t>可用来长期存储大量信息的存储器是（）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寄存器</a:t>
            </a:r>
          </a:p>
          <a:p>
            <a:pPr algn="l">
              <a:defRPr sz="4800">
                <a:latin typeface="Lantinghei SC Extralight"/>
                <a:ea typeface="Lantinghei SC Extralight"/>
                <a:cs typeface="Lantinghei SC Extralight"/>
                <a:sym typeface="Lantinghei SC Extralight"/>
              </a:defRPr>
            </a:pPr>
            <a:r>
              <a:t>B. 高速缓冲存储器</a:t>
            </a:r>
          </a:p>
          <a:p>
            <a:pPr algn="l">
              <a:defRPr sz="4800">
                <a:latin typeface="Lantinghei SC Extralight"/>
                <a:ea typeface="Lantinghei SC Extralight"/>
                <a:cs typeface="Lantinghei SC Extralight"/>
                <a:sym typeface="Lantinghei SC Extralight"/>
              </a:defRPr>
            </a:pPr>
            <a:r>
              <a:t>C. 主存储器</a:t>
            </a:r>
          </a:p>
          <a:p>
            <a:pPr algn="l">
              <a:defRPr sz="4800">
                <a:latin typeface="Lantinghei SC Extralight"/>
                <a:ea typeface="Lantinghei SC Extralight"/>
                <a:cs typeface="Lantinghei SC Extralight"/>
                <a:sym typeface="Lantinghei SC Extralight"/>
              </a:defRPr>
            </a:pPr>
            <a:r>
              <a:t>D. 辅助存储器</a:t>
            </a:r>
          </a:p>
        </p:txBody>
      </p:sp>
      <p:sp>
        <p:nvSpPr>
          <p:cNvPr id="210"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1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7669920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15" name="1107…"/>
          <p:cNvSpPr/>
          <p:nvPr/>
        </p:nvSpPr>
        <p:spPr>
          <a:xfrm>
            <a:off x="6563915" y="3873500"/>
            <a:ext cx="112561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1107</a:t>
            </a:r>
          </a:p>
          <a:p>
            <a:pPr algn="l">
              <a:defRPr sz="4800">
                <a:latin typeface="Lantinghei SC Extralight"/>
                <a:ea typeface="Lantinghei SC Extralight"/>
                <a:cs typeface="Lantinghei SC Extralight"/>
                <a:sym typeface="Lantinghei SC Extralight"/>
              </a:defRPr>
            </a:pPr>
            <a:r>
              <a:t>可用来长期存储大量信息的存储器是（）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寄存器</a:t>
            </a:r>
          </a:p>
          <a:p>
            <a:pPr algn="l">
              <a:defRPr sz="4800">
                <a:latin typeface="Lantinghei SC Extralight"/>
                <a:ea typeface="Lantinghei SC Extralight"/>
                <a:cs typeface="Lantinghei SC Extralight"/>
                <a:sym typeface="Lantinghei SC Extralight"/>
              </a:defRPr>
            </a:pPr>
            <a:r>
              <a:t>B. 高速缓冲存储器</a:t>
            </a:r>
          </a:p>
          <a:p>
            <a:pPr algn="l">
              <a:defRPr sz="4800">
                <a:latin typeface="Lantinghei SC Extralight"/>
                <a:ea typeface="Lantinghei SC Extralight"/>
                <a:cs typeface="Lantinghei SC Extralight"/>
                <a:sym typeface="Lantinghei SC Extralight"/>
              </a:defRPr>
            </a:pPr>
            <a:r>
              <a:t>C. 主存储器</a:t>
            </a:r>
          </a:p>
          <a:p>
            <a:pPr algn="l">
              <a:defRPr sz="4800">
                <a:solidFill>
                  <a:schemeClr val="accent5"/>
                </a:solidFill>
                <a:latin typeface="Lantinghei SC Extralight"/>
                <a:ea typeface="Lantinghei SC Extralight"/>
                <a:cs typeface="Lantinghei SC Extralight"/>
                <a:sym typeface="Lantinghei SC Extralight"/>
              </a:defRPr>
            </a:pPr>
            <a:r>
              <a:t>D. 辅助存储器</a:t>
            </a:r>
          </a:p>
        </p:txBody>
      </p:sp>
      <p:sp>
        <p:nvSpPr>
          <p:cNvPr id="216"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1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163821572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1" name="1004…"/>
          <p:cNvSpPr/>
          <p:nvPr/>
        </p:nvSpPr>
        <p:spPr>
          <a:xfrm>
            <a:off x="5649515" y="3873500"/>
            <a:ext cx="130849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1004</a:t>
            </a:r>
          </a:p>
          <a:p>
            <a:pPr algn="l">
              <a:defRPr sz="4800">
                <a:latin typeface="Lantinghei SC Extralight"/>
                <a:ea typeface="Lantinghei SC Extralight"/>
                <a:cs typeface="Lantinghei SC Extralight"/>
                <a:sym typeface="Lantinghei SC Extralight"/>
              </a:defRPr>
            </a:pPr>
            <a:r>
              <a:t>断电停机后，存储信息随之消失的存储器是（）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磁盘</a:t>
            </a:r>
          </a:p>
          <a:p>
            <a:pPr algn="l">
              <a:defRPr sz="4800">
                <a:latin typeface="Lantinghei SC Extralight"/>
                <a:ea typeface="Lantinghei SC Extralight"/>
                <a:cs typeface="Lantinghei SC Extralight"/>
                <a:sym typeface="Lantinghei SC Extralight"/>
              </a:defRPr>
            </a:pPr>
            <a:r>
              <a:t>B. 磁带</a:t>
            </a:r>
          </a:p>
          <a:p>
            <a:pPr algn="l">
              <a:defRPr sz="4800">
                <a:latin typeface="Lantinghei SC Extralight"/>
                <a:ea typeface="Lantinghei SC Extralight"/>
                <a:cs typeface="Lantinghei SC Extralight"/>
                <a:sym typeface="Lantinghei SC Extralight"/>
              </a:defRPr>
            </a:pPr>
            <a:r>
              <a:t>C. 主存储器</a:t>
            </a:r>
          </a:p>
          <a:p>
            <a:pPr algn="l">
              <a:defRPr sz="4800">
                <a:latin typeface="Lantinghei SC Extralight"/>
                <a:ea typeface="Lantinghei SC Extralight"/>
                <a:cs typeface="Lantinghei SC Extralight"/>
                <a:sym typeface="Lantinghei SC Extralight"/>
              </a:defRPr>
            </a:pPr>
            <a:r>
              <a:t>D. U盘</a:t>
            </a:r>
          </a:p>
        </p:txBody>
      </p:sp>
      <p:sp>
        <p:nvSpPr>
          <p:cNvPr id="222"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2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60381827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26"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27" name="1004…"/>
          <p:cNvSpPr/>
          <p:nvPr/>
        </p:nvSpPr>
        <p:spPr>
          <a:xfrm>
            <a:off x="5649515" y="3873500"/>
            <a:ext cx="13084969"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1004</a:t>
            </a:r>
          </a:p>
          <a:p>
            <a:pPr algn="l">
              <a:defRPr sz="4800">
                <a:latin typeface="Lantinghei SC Extralight"/>
                <a:ea typeface="Lantinghei SC Extralight"/>
                <a:cs typeface="Lantinghei SC Extralight"/>
                <a:sym typeface="Lantinghei SC Extralight"/>
              </a:defRPr>
            </a:pPr>
            <a:r>
              <a:t>断电停机后，存储信息随之消失的存储器是（）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磁盘</a:t>
            </a:r>
          </a:p>
          <a:p>
            <a:pPr algn="l">
              <a:defRPr sz="4800">
                <a:latin typeface="Lantinghei SC Extralight"/>
                <a:ea typeface="Lantinghei SC Extralight"/>
                <a:cs typeface="Lantinghei SC Extralight"/>
                <a:sym typeface="Lantinghei SC Extralight"/>
              </a:defRPr>
            </a:pPr>
            <a:r>
              <a:t>B. 磁带</a:t>
            </a:r>
          </a:p>
          <a:p>
            <a:pPr algn="l">
              <a:defRPr sz="4800">
                <a:solidFill>
                  <a:schemeClr val="accent5"/>
                </a:solidFill>
                <a:latin typeface="Lantinghei SC Extralight"/>
                <a:ea typeface="Lantinghei SC Extralight"/>
                <a:cs typeface="Lantinghei SC Extralight"/>
                <a:sym typeface="Lantinghei SC Extralight"/>
              </a:defRPr>
            </a:pPr>
            <a:r>
              <a:t>C. 主存储器</a:t>
            </a:r>
          </a:p>
          <a:p>
            <a:pPr algn="l">
              <a:defRPr sz="4800">
                <a:latin typeface="Lantinghei SC Extralight"/>
                <a:ea typeface="Lantinghei SC Extralight"/>
                <a:cs typeface="Lantinghei SC Extralight"/>
                <a:sym typeface="Lantinghei SC Extralight"/>
              </a:defRPr>
            </a:pPr>
            <a:r>
              <a:t>D. U盘</a:t>
            </a:r>
          </a:p>
        </p:txBody>
      </p:sp>
      <p:sp>
        <p:nvSpPr>
          <p:cNvPr id="228"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2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151349904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32"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3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34" name="局部性原理"/>
          <p:cNvSpPr/>
          <p:nvPr/>
        </p:nvSpPr>
        <p:spPr>
          <a:xfrm>
            <a:off x="355574" y="752298"/>
            <a:ext cx="6190938" cy="987458"/>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局部性原理</a:t>
            </a:r>
          </a:p>
        </p:txBody>
      </p:sp>
      <p:sp>
        <p:nvSpPr>
          <p:cNvPr id="235" name="在一段较短时间内，程序的执行仅限于某个部分，相应地，它所访问的存储空间也局限于某个区域。"/>
          <p:cNvSpPr/>
          <p:nvPr/>
        </p:nvSpPr>
        <p:spPr>
          <a:xfrm>
            <a:off x="1312597" y="2076869"/>
            <a:ext cx="16410861" cy="1803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lvl1pPr>
          </a:lstStyle>
          <a:p>
            <a:r>
              <a:t>在一段较短时间内，程序的执行仅限于某个部分，相应地，它所访问的存储空间也局限于某个区域。</a:t>
            </a:r>
          </a:p>
        </p:txBody>
      </p:sp>
      <p:pic>
        <p:nvPicPr>
          <p:cNvPr id="237" name="屏幕快照 2019-03-06 下午2.47.00.png" descr="屏幕快照 2019-03-06 下午2.47.00.png"/>
          <p:cNvPicPr>
            <a:picLocks noChangeAspect="1"/>
          </p:cNvPicPr>
          <p:nvPr/>
        </p:nvPicPr>
        <p:blipFill>
          <a:blip r:embed="rId4">
            <a:extLst/>
          </a:blip>
          <a:stretch>
            <a:fillRect/>
          </a:stretch>
        </p:blipFill>
        <p:spPr>
          <a:xfrm>
            <a:off x="19681081" y="715173"/>
            <a:ext cx="4206099" cy="933142"/>
          </a:xfrm>
          <a:prstGeom prst="rect">
            <a:avLst/>
          </a:prstGeom>
          <a:ln w="12700">
            <a:miter lim="400000"/>
          </a:ln>
        </p:spPr>
      </p:pic>
      <p:sp>
        <p:nvSpPr>
          <p:cNvPr id="9"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4346169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2"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4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45" name="局部性原理"/>
          <p:cNvSpPr/>
          <p:nvPr/>
        </p:nvSpPr>
        <p:spPr>
          <a:xfrm>
            <a:off x="1611753" y="7634572"/>
            <a:ext cx="3687962"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局部性原理</a:t>
            </a:r>
          </a:p>
        </p:txBody>
      </p:sp>
      <p:sp>
        <p:nvSpPr>
          <p:cNvPr id="246" name="时间局部性"/>
          <p:cNvSpPr/>
          <p:nvPr/>
        </p:nvSpPr>
        <p:spPr>
          <a:xfrm>
            <a:off x="6899940" y="5853038"/>
            <a:ext cx="523617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时间局部性</a:t>
            </a:r>
          </a:p>
        </p:txBody>
      </p:sp>
      <p:sp>
        <p:nvSpPr>
          <p:cNvPr id="247" name="在一段较短时间内，程序的执行仅限于某个部分，相应地，它所访问的存储空间也局限于某个区域。"/>
          <p:cNvSpPr/>
          <p:nvPr/>
        </p:nvSpPr>
        <p:spPr>
          <a:xfrm>
            <a:off x="1312597" y="2076869"/>
            <a:ext cx="16410861" cy="1803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lvl1pPr>
          </a:lstStyle>
          <a:p>
            <a:r>
              <a:t>在一段较短时间内，程序的执行仅限于某个部分，相应地，它所访问的存储空间也局限于某个区域。</a:t>
            </a:r>
          </a:p>
        </p:txBody>
      </p:sp>
      <p:sp>
        <p:nvSpPr>
          <p:cNvPr id="248" name="？？局部性"/>
          <p:cNvSpPr/>
          <p:nvPr/>
        </p:nvSpPr>
        <p:spPr>
          <a:xfrm>
            <a:off x="6899940" y="9313611"/>
            <a:ext cx="523617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a:t>
            </a:r>
          </a:p>
        </p:txBody>
      </p:sp>
      <p:sp>
        <p:nvSpPr>
          <p:cNvPr id="249" name="箭头"/>
          <p:cNvSpPr/>
          <p:nvPr/>
        </p:nvSpPr>
        <p:spPr>
          <a:xfrm rot="19486567">
            <a:off x="5253047" y="6656638"/>
            <a:ext cx="1495615"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50" name="箭头"/>
          <p:cNvSpPr/>
          <p:nvPr/>
        </p:nvSpPr>
        <p:spPr>
          <a:xfrm rot="2489214">
            <a:off x="5256263" y="9232104"/>
            <a:ext cx="1495615"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252" name="屏幕快照 2019-03-06 下午2.47.00.png" descr="屏幕快照 2019-03-06 下午2.47.00.png"/>
          <p:cNvPicPr>
            <a:picLocks noChangeAspect="1"/>
          </p:cNvPicPr>
          <p:nvPr/>
        </p:nvPicPr>
        <p:blipFill>
          <a:blip r:embed="rId4">
            <a:extLst/>
          </a:blip>
          <a:stretch>
            <a:fillRect/>
          </a:stretch>
        </p:blipFill>
        <p:spPr>
          <a:xfrm>
            <a:off x="19681080" y="715173"/>
            <a:ext cx="4206099" cy="933142"/>
          </a:xfrm>
          <a:prstGeom prst="rect">
            <a:avLst/>
          </a:prstGeom>
          <a:ln w="12700">
            <a:miter lim="400000"/>
          </a:ln>
        </p:spPr>
      </p:pic>
      <p:sp>
        <p:nvSpPr>
          <p:cNvPr id="14" name="局部性原理"/>
          <p:cNvSpPr/>
          <p:nvPr/>
        </p:nvSpPr>
        <p:spPr>
          <a:xfrm>
            <a:off x="355574" y="752298"/>
            <a:ext cx="6190938" cy="987458"/>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局部性原理</a:t>
            </a:r>
          </a:p>
        </p:txBody>
      </p:sp>
      <p:sp>
        <p:nvSpPr>
          <p:cNvPr id="15"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598921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70"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71"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72"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73"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74" name="6 死锁"/>
          <p:cNvSpPr/>
          <p:nvPr/>
        </p:nvSpPr>
        <p:spPr>
          <a:xfrm>
            <a:off x="9349067" y="8932532"/>
            <a:ext cx="24346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死锁</a:t>
            </a:r>
          </a:p>
        </p:txBody>
      </p:sp>
      <p:sp>
        <p:nvSpPr>
          <p:cNvPr id="7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033" y="2125977"/>
            <a:ext cx="10437534" cy="10243734"/>
          </a:xfrm>
          <a:prstGeom prst="rect">
            <a:avLst/>
          </a:prstGeom>
        </p:spPr>
      </p:pic>
    </p:spTree>
    <p:extLst>
      <p:ext uri="{BB962C8B-B14F-4D97-AF65-F5344CB8AC3E}">
        <p14:creationId xmlns:p14="http://schemas.microsoft.com/office/powerpoint/2010/main" val="74624813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57"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60" name="局部性原理"/>
          <p:cNvSpPr/>
          <p:nvPr/>
        </p:nvSpPr>
        <p:spPr>
          <a:xfrm>
            <a:off x="1611753" y="7634572"/>
            <a:ext cx="3687962"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局部性原理</a:t>
            </a:r>
          </a:p>
        </p:txBody>
      </p:sp>
      <p:sp>
        <p:nvSpPr>
          <p:cNvPr id="261" name="时间局部性"/>
          <p:cNvSpPr/>
          <p:nvPr/>
        </p:nvSpPr>
        <p:spPr>
          <a:xfrm>
            <a:off x="6899940" y="5853038"/>
            <a:ext cx="523617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时间局部性</a:t>
            </a:r>
          </a:p>
        </p:txBody>
      </p:sp>
      <p:sp>
        <p:nvSpPr>
          <p:cNvPr id="262" name="在一段较短时间内，程序的执行仅限于某个部分，相应地，它所访问的存储空间也局限于某个区域。"/>
          <p:cNvSpPr/>
          <p:nvPr/>
        </p:nvSpPr>
        <p:spPr>
          <a:xfrm>
            <a:off x="1312597" y="2076869"/>
            <a:ext cx="16410861" cy="18034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lvl1pPr>
          </a:lstStyle>
          <a:p>
            <a:r>
              <a:t>在一段较短时间内，程序的执行仅限于某个部分，相应地，它所访问的存储空间也局限于某个区域。</a:t>
            </a:r>
          </a:p>
        </p:txBody>
      </p:sp>
      <p:sp>
        <p:nvSpPr>
          <p:cNvPr id="263" name="空间局部性"/>
          <p:cNvSpPr/>
          <p:nvPr/>
        </p:nvSpPr>
        <p:spPr>
          <a:xfrm>
            <a:off x="6899940" y="9313611"/>
            <a:ext cx="523617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空间局部性</a:t>
            </a:r>
          </a:p>
        </p:txBody>
      </p:sp>
      <p:sp>
        <p:nvSpPr>
          <p:cNvPr id="264" name="箭头"/>
          <p:cNvSpPr/>
          <p:nvPr/>
        </p:nvSpPr>
        <p:spPr>
          <a:xfrm rot="19486567">
            <a:off x="5253047" y="6656638"/>
            <a:ext cx="1495615"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65" name="箭头"/>
          <p:cNvSpPr/>
          <p:nvPr/>
        </p:nvSpPr>
        <p:spPr>
          <a:xfrm rot="2489214">
            <a:off x="5256263" y="9232104"/>
            <a:ext cx="1495615"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66" name="某条指令一旦执行，不久后该指令可能再次执行"/>
          <p:cNvSpPr/>
          <p:nvPr/>
        </p:nvSpPr>
        <p:spPr>
          <a:xfrm>
            <a:off x="13469526" y="5628883"/>
            <a:ext cx="7361474" cy="17183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某条指令一旦执行，不久后该指令可能再次执行</a:t>
            </a:r>
          </a:p>
        </p:txBody>
      </p:sp>
      <p:sp>
        <p:nvSpPr>
          <p:cNvPr id="267" name="一旦程序访问了某个单元，不久后附近的存储单元也将被访问"/>
          <p:cNvSpPr/>
          <p:nvPr/>
        </p:nvSpPr>
        <p:spPr>
          <a:xfrm>
            <a:off x="12694332" y="9089456"/>
            <a:ext cx="8911861" cy="17183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一旦程序访问了某个单元，不久后附近的存储单元也将被访问</a:t>
            </a:r>
          </a:p>
        </p:txBody>
      </p:sp>
      <p:pic>
        <p:nvPicPr>
          <p:cNvPr id="269" name="屏幕快照 2019-03-06 下午2.47.00.png" descr="屏幕快照 2019-03-06 下午2.47.00.png"/>
          <p:cNvPicPr>
            <a:picLocks noChangeAspect="1"/>
          </p:cNvPicPr>
          <p:nvPr/>
        </p:nvPicPr>
        <p:blipFill>
          <a:blip r:embed="rId4">
            <a:extLst/>
          </a:blip>
          <a:stretch>
            <a:fillRect/>
          </a:stretch>
        </p:blipFill>
        <p:spPr>
          <a:xfrm>
            <a:off x="19681080" y="715173"/>
            <a:ext cx="4206099" cy="933142"/>
          </a:xfrm>
          <a:prstGeom prst="rect">
            <a:avLst/>
          </a:prstGeom>
          <a:ln w="12700">
            <a:miter lim="400000"/>
          </a:ln>
        </p:spPr>
      </p:pic>
      <p:sp>
        <p:nvSpPr>
          <p:cNvPr id="16" name="局部性原理"/>
          <p:cNvSpPr/>
          <p:nvPr/>
        </p:nvSpPr>
        <p:spPr>
          <a:xfrm>
            <a:off x="355574" y="752298"/>
            <a:ext cx="6190938" cy="987458"/>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局部性原理</a:t>
            </a:r>
          </a:p>
        </p:txBody>
      </p:sp>
      <p:sp>
        <p:nvSpPr>
          <p:cNvPr id="1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20724761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7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75" name="一段较短时间内，程序的执行仅限于某个部分，相应地，它所访问的存储空间也局限于某个区域，这种特性称为______。"/>
          <p:cNvSpPr/>
          <p:nvPr/>
        </p:nvSpPr>
        <p:spPr>
          <a:xfrm>
            <a:off x="1744160" y="5863755"/>
            <a:ext cx="20895680"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一段较短时间内，程序的执行仅限于某个部分，相应地，它所访问的存储空间也局限于某个区域，这种特性称为______。</a:t>
            </a:r>
          </a:p>
        </p:txBody>
      </p:sp>
      <p:sp>
        <p:nvSpPr>
          <p:cNvPr id="276"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7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132913568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0"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1" name="一段较短时间内，程序的执行仅限于某个部分，相应地，它所访问的存储空间也局限于某个区域，这种特性称为______。"/>
          <p:cNvSpPr/>
          <p:nvPr/>
        </p:nvSpPr>
        <p:spPr>
          <a:xfrm>
            <a:off x="1744160" y="5863755"/>
            <a:ext cx="20895680"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一段较短时间内，程序的执行仅限于某个部分，相应地，它所访问的存储空间也局限于某个区域，这种特性称为______。</a:t>
            </a:r>
          </a:p>
        </p:txBody>
      </p:sp>
      <p:sp>
        <p:nvSpPr>
          <p:cNvPr id="282"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84" name="局部性"/>
          <p:cNvSpPr/>
          <p:nvPr/>
        </p:nvSpPr>
        <p:spPr>
          <a:xfrm>
            <a:off x="9537796" y="6476999"/>
            <a:ext cx="530840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局部性</a:t>
            </a:r>
          </a:p>
        </p:txBody>
      </p:sp>
      <p:sp>
        <p:nvSpPr>
          <p:cNvPr id="8"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6585617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7"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88" name="局部性原理表现为为_________和_________。"/>
          <p:cNvSpPr/>
          <p:nvPr/>
        </p:nvSpPr>
        <p:spPr>
          <a:xfrm>
            <a:off x="1867816" y="6282855"/>
            <a:ext cx="14510640"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局部性原理表现为为_________和_________。</a:t>
            </a:r>
          </a:p>
        </p:txBody>
      </p:sp>
      <p:sp>
        <p:nvSpPr>
          <p:cNvPr id="289"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9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3157920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93"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294" name="局部性原理表现为为_________和_________。"/>
          <p:cNvSpPr/>
          <p:nvPr/>
        </p:nvSpPr>
        <p:spPr>
          <a:xfrm>
            <a:off x="1867816" y="6282855"/>
            <a:ext cx="14510640"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800">
                <a:latin typeface="Lantinghei SC Extralight"/>
                <a:ea typeface="Lantinghei SC Extralight"/>
                <a:cs typeface="Lantinghei SC Extralight"/>
                <a:sym typeface="Lantinghei SC Extralight"/>
              </a:defRPr>
            </a:lvl1pPr>
          </a:lstStyle>
          <a:p>
            <a:r>
              <a:t>局部性原理表现为为_________和_________。</a:t>
            </a:r>
          </a:p>
        </p:txBody>
      </p:sp>
      <p:sp>
        <p:nvSpPr>
          <p:cNvPr id="295" name="第一节 存储器的层次结构"/>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第一节 存储器的层次结构</a:t>
            </a:r>
          </a:p>
        </p:txBody>
      </p:sp>
      <p:sp>
        <p:nvSpPr>
          <p:cNvPr id="29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7" name="时间局部性"/>
          <p:cNvSpPr/>
          <p:nvPr/>
        </p:nvSpPr>
        <p:spPr>
          <a:xfrm>
            <a:off x="6468932" y="6069845"/>
            <a:ext cx="530840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时间局部性</a:t>
            </a:r>
          </a:p>
        </p:txBody>
      </p:sp>
      <p:sp>
        <p:nvSpPr>
          <p:cNvPr id="298" name="空间局部性"/>
          <p:cNvSpPr/>
          <p:nvPr/>
        </p:nvSpPr>
        <p:spPr>
          <a:xfrm>
            <a:off x="10657234" y="6069845"/>
            <a:ext cx="530840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空间局部性</a:t>
            </a:r>
          </a:p>
        </p:txBody>
      </p:sp>
      <p:sp>
        <p:nvSpPr>
          <p:cNvPr id="9" name="4.1 第一节 存储器的层次结构"/>
          <p:cNvSpPr/>
          <p:nvPr/>
        </p:nvSpPr>
        <p:spPr>
          <a:xfrm>
            <a:off x="94877" y="99475"/>
            <a:ext cx="4950073"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4.1 第一节 存储器的层次结构</a:t>
            </a:r>
          </a:p>
        </p:txBody>
      </p:sp>
    </p:spTree>
    <p:extLst>
      <p:ext uri="{BB962C8B-B14F-4D97-AF65-F5344CB8AC3E}">
        <p14:creationId xmlns:p14="http://schemas.microsoft.com/office/powerpoint/2010/main" val="108521194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02"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303" name="2 程序的链接和装入"/>
          <p:cNvSpPr/>
          <p:nvPr/>
        </p:nvSpPr>
        <p:spPr>
          <a:xfrm>
            <a:off x="8129867" y="4167331"/>
            <a:ext cx="7370606"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2 程序的链接和装入</a:t>
            </a:r>
          </a:p>
        </p:txBody>
      </p:sp>
      <p:sp>
        <p:nvSpPr>
          <p:cNvPr id="304" name="3 连续分配存储管理方式"/>
          <p:cNvSpPr/>
          <p:nvPr/>
        </p:nvSpPr>
        <p:spPr>
          <a:xfrm>
            <a:off x="8129867" y="5317116"/>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连续分配存储管理方式</a:t>
            </a:r>
          </a:p>
        </p:txBody>
      </p:sp>
      <p:sp>
        <p:nvSpPr>
          <p:cNvPr id="305"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306"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307"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30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09"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extLst>
      <p:ext uri="{BB962C8B-B14F-4D97-AF65-F5344CB8AC3E}">
        <p14:creationId xmlns:p14="http://schemas.microsoft.com/office/powerpoint/2010/main" val="5785624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1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14"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315" name="高级语言程序"/>
          <p:cNvSpPr/>
          <p:nvPr/>
        </p:nvSpPr>
        <p:spPr>
          <a:xfrm>
            <a:off x="4934077" y="6223000"/>
            <a:ext cx="4668045" cy="1270000"/>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高级语言程序</a:t>
            </a:r>
          </a:p>
        </p:txBody>
      </p:sp>
      <p:sp>
        <p:nvSpPr>
          <p:cNvPr id="316" name="可执行程序"/>
          <p:cNvSpPr/>
          <p:nvPr/>
        </p:nvSpPr>
        <p:spPr>
          <a:xfrm>
            <a:off x="14781879" y="6260427"/>
            <a:ext cx="466804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可执行程序</a:t>
            </a:r>
          </a:p>
        </p:txBody>
      </p:sp>
      <p:sp>
        <p:nvSpPr>
          <p:cNvPr id="317" name="编译、链接"/>
          <p:cNvSpPr/>
          <p:nvPr/>
        </p:nvSpPr>
        <p:spPr>
          <a:xfrm>
            <a:off x="10179737" y="5370262"/>
            <a:ext cx="328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编译、链接</a:t>
            </a:r>
          </a:p>
        </p:txBody>
      </p:sp>
      <p:sp>
        <p:nvSpPr>
          <p:cNvPr id="318" name="箭头"/>
          <p:cNvSpPr/>
          <p:nvPr/>
        </p:nvSpPr>
        <p:spPr>
          <a:xfrm>
            <a:off x="10179737" y="6558877"/>
            <a:ext cx="4024526" cy="673101"/>
          </a:xfrm>
          <a:prstGeom prst="rightArrow">
            <a:avLst>
              <a:gd name="adj1" fmla="val 31369"/>
              <a:gd name="adj2" fmla="val 107272"/>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19" name="4.2.0 零、程序的链接和装入"/>
          <p:cNvSpPr/>
          <p:nvPr/>
        </p:nvSpPr>
        <p:spPr>
          <a:xfrm>
            <a:off x="94877" y="99475"/>
            <a:ext cx="4770537"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4.2.0 零、程序的链接和装入</a:t>
            </a:r>
          </a:p>
        </p:txBody>
      </p:sp>
    </p:spTree>
    <p:extLst>
      <p:ext uri="{BB962C8B-B14F-4D97-AF65-F5344CB8AC3E}">
        <p14:creationId xmlns:p14="http://schemas.microsoft.com/office/powerpoint/2010/main" val="9316034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2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2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26"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327" name="程序的链接🔗"/>
          <p:cNvSpPr/>
          <p:nvPr/>
        </p:nvSpPr>
        <p:spPr>
          <a:xfrm>
            <a:off x="663993" y="691766"/>
            <a:ext cx="4668045" cy="1166283"/>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rPr dirty="0"/>
              <a:t>程序的链接🔗</a:t>
            </a:r>
          </a:p>
        </p:txBody>
      </p:sp>
      <p:sp>
        <p:nvSpPr>
          <p:cNvPr id="328" name="将编译后的目标模块装配成一个可执行程序"/>
          <p:cNvSpPr/>
          <p:nvPr/>
        </p:nvSpPr>
        <p:spPr>
          <a:xfrm>
            <a:off x="987477" y="214053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将编译后的目标模块装配成一个可执行程序</a:t>
            </a:r>
          </a:p>
        </p:txBody>
      </p:sp>
      <p:sp>
        <p:nvSpPr>
          <p:cNvPr id="329" name="4.2.1.0 程序的链接"/>
          <p:cNvSpPr/>
          <p:nvPr/>
        </p:nvSpPr>
        <p:spPr>
          <a:xfrm>
            <a:off x="33917" y="9977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4.2.1.0 程序的链接</a:t>
            </a:r>
          </a:p>
        </p:txBody>
      </p:sp>
      <p:pic>
        <p:nvPicPr>
          <p:cNvPr id="330" name="屏幕快照 2019-03-06 下午2.48.12.png" descr="屏幕快照 2019-03-06 下午2.48.12.png"/>
          <p:cNvPicPr>
            <a:picLocks noChangeAspect="1"/>
          </p:cNvPicPr>
          <p:nvPr/>
        </p:nvPicPr>
        <p:blipFill>
          <a:blip r:embed="rId4">
            <a:extLst/>
          </a:blip>
          <a:stretch>
            <a:fillRect/>
          </a:stretch>
        </p:blipFill>
        <p:spPr>
          <a:xfrm>
            <a:off x="20062512" y="720390"/>
            <a:ext cx="3604618" cy="858244"/>
          </a:xfrm>
          <a:prstGeom prst="rect">
            <a:avLst/>
          </a:prstGeom>
          <a:ln w="12700">
            <a:miter lim="400000"/>
          </a:ln>
        </p:spPr>
      </p:pic>
    </p:spTree>
    <p:extLst>
      <p:ext uri="{BB962C8B-B14F-4D97-AF65-F5344CB8AC3E}">
        <p14:creationId xmlns:p14="http://schemas.microsoft.com/office/powerpoint/2010/main" val="42477897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3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37"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339" name="将编译后的目标模块装配成一个可执行程序"/>
          <p:cNvSpPr/>
          <p:nvPr/>
        </p:nvSpPr>
        <p:spPr>
          <a:xfrm>
            <a:off x="987477" y="214053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将编译后的目标模块装配成一个可执行程序</a:t>
            </a:r>
          </a:p>
        </p:txBody>
      </p:sp>
      <p:sp>
        <p:nvSpPr>
          <p:cNvPr id="340" name="程序的链接"/>
          <p:cNvSpPr/>
          <p:nvPr/>
        </p:nvSpPr>
        <p:spPr>
          <a:xfrm>
            <a:off x="2731426" y="6511103"/>
            <a:ext cx="3687962"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341" name="静态链接🔗"/>
          <p:cNvSpPr/>
          <p:nvPr/>
        </p:nvSpPr>
        <p:spPr>
          <a:xfrm>
            <a:off x="8019614" y="4729568"/>
            <a:ext cx="451381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静态链接🔗</a:t>
            </a:r>
          </a:p>
        </p:txBody>
      </p:sp>
      <p:sp>
        <p:nvSpPr>
          <p:cNvPr id="342" name="？？链接🔗"/>
          <p:cNvSpPr/>
          <p:nvPr/>
        </p:nvSpPr>
        <p:spPr>
          <a:xfrm>
            <a:off x="8019614" y="8190141"/>
            <a:ext cx="466804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？？链接🔗</a:t>
            </a:r>
          </a:p>
        </p:txBody>
      </p:sp>
      <p:sp>
        <p:nvSpPr>
          <p:cNvPr id="343" name="箭头"/>
          <p:cNvSpPr/>
          <p:nvPr/>
        </p:nvSpPr>
        <p:spPr>
          <a:xfrm rot="19486567">
            <a:off x="6372720" y="5533168"/>
            <a:ext cx="1495616"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44" name="箭头"/>
          <p:cNvSpPr/>
          <p:nvPr/>
        </p:nvSpPr>
        <p:spPr>
          <a:xfrm rot="2489214">
            <a:off x="6375936" y="8108635"/>
            <a:ext cx="1495616"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pic>
        <p:nvPicPr>
          <p:cNvPr id="346" name="屏幕快照 2019-03-06 下午2.48.12.png" descr="屏幕快照 2019-03-06 下午2.48.12.png"/>
          <p:cNvPicPr>
            <a:picLocks noChangeAspect="1"/>
          </p:cNvPicPr>
          <p:nvPr/>
        </p:nvPicPr>
        <p:blipFill>
          <a:blip r:embed="rId4">
            <a:extLst/>
          </a:blip>
          <a:stretch>
            <a:fillRect/>
          </a:stretch>
        </p:blipFill>
        <p:spPr>
          <a:xfrm>
            <a:off x="20062511" y="720390"/>
            <a:ext cx="3604619" cy="858244"/>
          </a:xfrm>
          <a:prstGeom prst="rect">
            <a:avLst/>
          </a:prstGeom>
          <a:ln w="12700">
            <a:miter lim="400000"/>
          </a:ln>
        </p:spPr>
      </p:pic>
      <p:sp>
        <p:nvSpPr>
          <p:cNvPr id="15" name="程序的链接🔗"/>
          <p:cNvSpPr/>
          <p:nvPr/>
        </p:nvSpPr>
        <p:spPr>
          <a:xfrm>
            <a:off x="663993" y="691766"/>
            <a:ext cx="4668045" cy="1166283"/>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17" name="4.2.1.0 程序的链接"/>
          <p:cNvSpPr/>
          <p:nvPr/>
        </p:nvSpPr>
        <p:spPr>
          <a:xfrm>
            <a:off x="33917" y="9977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4.2.1.0 程序的链接</a:t>
            </a:r>
          </a:p>
        </p:txBody>
      </p:sp>
    </p:spTree>
    <p:extLst>
      <p:ext uri="{BB962C8B-B14F-4D97-AF65-F5344CB8AC3E}">
        <p14:creationId xmlns:p14="http://schemas.microsoft.com/office/powerpoint/2010/main" val="148108408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51"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35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53"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355" name="将编译后的目标模块装配成一个可执行程序"/>
          <p:cNvSpPr/>
          <p:nvPr/>
        </p:nvSpPr>
        <p:spPr>
          <a:xfrm>
            <a:off x="987477" y="214053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将编译后的目标模块装配成一个可执行程序</a:t>
            </a:r>
          </a:p>
        </p:txBody>
      </p:sp>
      <p:sp>
        <p:nvSpPr>
          <p:cNvPr id="356" name="程序的链接"/>
          <p:cNvSpPr/>
          <p:nvPr/>
        </p:nvSpPr>
        <p:spPr>
          <a:xfrm>
            <a:off x="2731426" y="6511103"/>
            <a:ext cx="3687962"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357" name="静态链接🔗"/>
          <p:cNvSpPr/>
          <p:nvPr/>
        </p:nvSpPr>
        <p:spPr>
          <a:xfrm>
            <a:off x="8019614" y="4729568"/>
            <a:ext cx="451381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静态链接🔗</a:t>
            </a:r>
          </a:p>
        </p:txBody>
      </p:sp>
      <p:sp>
        <p:nvSpPr>
          <p:cNvPr id="358" name="动态链接🔗"/>
          <p:cNvSpPr/>
          <p:nvPr/>
        </p:nvSpPr>
        <p:spPr>
          <a:xfrm>
            <a:off x="8019614" y="8190141"/>
            <a:ext cx="4668045"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动态链接🔗</a:t>
            </a:r>
          </a:p>
        </p:txBody>
      </p:sp>
      <p:sp>
        <p:nvSpPr>
          <p:cNvPr id="359" name="箭头"/>
          <p:cNvSpPr/>
          <p:nvPr/>
        </p:nvSpPr>
        <p:spPr>
          <a:xfrm rot="19486567">
            <a:off x="6372720" y="5533168"/>
            <a:ext cx="1495616"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60" name="箭头"/>
          <p:cNvSpPr/>
          <p:nvPr/>
        </p:nvSpPr>
        <p:spPr>
          <a:xfrm rot="2489214">
            <a:off x="6375936" y="8108635"/>
            <a:ext cx="1495616"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361" name="程序运行前完成…"/>
          <p:cNvSpPr/>
          <p:nvPr/>
        </p:nvSpPr>
        <p:spPr>
          <a:xfrm>
            <a:off x="14589199" y="4499063"/>
            <a:ext cx="5741904" cy="173101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程序运行前完成</a:t>
            </a:r>
          </a:p>
          <a:p>
            <a:pPr>
              <a:lnSpc>
                <a:spcPct val="90000"/>
              </a:lnSpc>
              <a:defRPr sz="4800"/>
            </a:pPr>
            <a:r>
              <a:t>优：运行速度快</a:t>
            </a:r>
          </a:p>
        </p:txBody>
      </p:sp>
      <p:sp>
        <p:nvSpPr>
          <p:cNvPr id="362" name="程序执行时进行…"/>
          <p:cNvSpPr/>
          <p:nvPr/>
        </p:nvSpPr>
        <p:spPr>
          <a:xfrm>
            <a:off x="14589199" y="7959636"/>
            <a:ext cx="5741904" cy="173101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程序执行时进行</a:t>
            </a:r>
          </a:p>
          <a:p>
            <a:pPr>
              <a:lnSpc>
                <a:spcPct val="90000"/>
              </a:lnSpc>
              <a:defRPr sz="4800"/>
            </a:pPr>
            <a:r>
              <a:t>优：节省了空间</a:t>
            </a:r>
          </a:p>
        </p:txBody>
      </p:sp>
      <p:pic>
        <p:nvPicPr>
          <p:cNvPr id="364" name="屏幕快照 2019-03-06 下午2.48.12.png" descr="屏幕快照 2019-03-06 下午2.48.12.png"/>
          <p:cNvPicPr>
            <a:picLocks noChangeAspect="1"/>
          </p:cNvPicPr>
          <p:nvPr/>
        </p:nvPicPr>
        <p:blipFill>
          <a:blip r:embed="rId4">
            <a:extLst/>
          </a:blip>
          <a:stretch>
            <a:fillRect/>
          </a:stretch>
        </p:blipFill>
        <p:spPr>
          <a:xfrm>
            <a:off x="20062511" y="720390"/>
            <a:ext cx="3604619" cy="858244"/>
          </a:xfrm>
          <a:prstGeom prst="rect">
            <a:avLst/>
          </a:prstGeom>
          <a:ln w="12700">
            <a:miter lim="400000"/>
          </a:ln>
        </p:spPr>
      </p:pic>
      <p:sp>
        <p:nvSpPr>
          <p:cNvPr id="17" name="程序的链接🔗"/>
          <p:cNvSpPr/>
          <p:nvPr/>
        </p:nvSpPr>
        <p:spPr>
          <a:xfrm>
            <a:off x="663993" y="691766"/>
            <a:ext cx="4668045" cy="1166283"/>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18" name="4.2.1.0 程序的链接"/>
          <p:cNvSpPr/>
          <p:nvPr/>
        </p:nvSpPr>
        <p:spPr>
          <a:xfrm>
            <a:off x="33917" y="99772"/>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4.2.1.0 程序的链接</a:t>
            </a:r>
          </a:p>
        </p:txBody>
      </p:sp>
    </p:spTree>
    <p:extLst>
      <p:ext uri="{BB962C8B-B14F-4D97-AF65-F5344CB8AC3E}">
        <p14:creationId xmlns:p14="http://schemas.microsoft.com/office/powerpoint/2010/main" val="9951598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69" name="1 进程调度的功能与时机"/>
          <p:cNvSpPr/>
          <p:nvPr/>
        </p:nvSpPr>
        <p:spPr>
          <a:xfrm>
            <a:off x="9349067" y="361730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进程调度的功能与时机</a:t>
            </a:r>
          </a:p>
        </p:txBody>
      </p:sp>
      <p:sp>
        <p:nvSpPr>
          <p:cNvPr id="70" name="2 进程调度算法"/>
          <p:cNvSpPr/>
          <p:nvPr/>
        </p:nvSpPr>
        <p:spPr>
          <a:xfrm>
            <a:off x="9349067" y="4680348"/>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进程调度算法</a:t>
            </a:r>
          </a:p>
        </p:txBody>
      </p:sp>
      <p:sp>
        <p:nvSpPr>
          <p:cNvPr id="71" name="3 实时系统中的调度"/>
          <p:cNvSpPr/>
          <p:nvPr/>
        </p:nvSpPr>
        <p:spPr>
          <a:xfrm>
            <a:off x="9349067" y="574339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3 实时系统中的调度</a:t>
            </a:r>
          </a:p>
        </p:txBody>
      </p:sp>
      <p:sp>
        <p:nvSpPr>
          <p:cNvPr id="72" name="4 进程切换"/>
          <p:cNvSpPr/>
          <p:nvPr/>
        </p:nvSpPr>
        <p:spPr>
          <a:xfrm>
            <a:off x="9349067" y="6806440"/>
            <a:ext cx="40602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进程切换</a:t>
            </a:r>
          </a:p>
        </p:txBody>
      </p:sp>
      <p:sp>
        <p:nvSpPr>
          <p:cNvPr id="73" name="5 多处理器调度"/>
          <p:cNvSpPr/>
          <p:nvPr/>
        </p:nvSpPr>
        <p:spPr>
          <a:xfrm>
            <a:off x="9349067" y="7869486"/>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多处理器调度</a:t>
            </a:r>
          </a:p>
        </p:txBody>
      </p:sp>
      <p:sp>
        <p:nvSpPr>
          <p:cNvPr id="74" name="6 死锁"/>
          <p:cNvSpPr/>
          <p:nvPr/>
        </p:nvSpPr>
        <p:spPr>
          <a:xfrm>
            <a:off x="9349067" y="8845793"/>
            <a:ext cx="244618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6 死锁</a:t>
            </a:r>
          </a:p>
        </p:txBody>
      </p:sp>
      <p:sp>
        <p:nvSpPr>
          <p:cNvPr id="75" name="章节内容"/>
          <p:cNvSpPr/>
          <p:nvPr/>
        </p:nvSpPr>
        <p:spPr>
          <a:xfrm>
            <a:off x="1239618" y="1211576"/>
            <a:ext cx="33655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6400" b="1">
                <a:latin typeface="华文细黑"/>
                <a:ea typeface="华文细黑"/>
                <a:cs typeface="华文细黑"/>
                <a:sym typeface="华文细黑"/>
              </a:defRPr>
            </a:lvl1pPr>
          </a:lstStyle>
          <a:p>
            <a:r>
              <a:t>章节内容</a:t>
            </a:r>
          </a:p>
        </p:txBody>
      </p:sp>
    </p:spTree>
    <p:extLst>
      <p:ext uri="{BB962C8B-B14F-4D97-AF65-F5344CB8AC3E}">
        <p14:creationId xmlns:p14="http://schemas.microsoft.com/office/powerpoint/2010/main" val="88797369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4.2.1.0 程序的链接"/>
          <p:cNvSpPr/>
          <p:nvPr/>
        </p:nvSpPr>
        <p:spPr>
          <a:xfrm>
            <a:off x="79637" y="99772"/>
            <a:ext cx="241091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dirty="0">
                <a:solidFill>
                  <a:schemeClr val="bg1">
                    <a:lumMod val="75000"/>
                  </a:schemeClr>
                </a:solidFill>
                <a:latin typeface="SimSun" charset="-122"/>
                <a:ea typeface="SimSun" charset="-122"/>
                <a:cs typeface="SimSun" charset="-122"/>
              </a:rPr>
              <a:t>4.2.1.1</a:t>
            </a:r>
            <a:r>
              <a:rPr lang="zh-CN" altLang="en-US" sz="2400" dirty="0">
                <a:solidFill>
                  <a:schemeClr val="bg1">
                    <a:lumMod val="75000"/>
                  </a:schemeClr>
                </a:solidFill>
                <a:latin typeface="SimSun" charset="-122"/>
                <a:ea typeface="SimSun" charset="-122"/>
                <a:cs typeface="SimSun" charset="-122"/>
              </a:rPr>
              <a:t>静态链接</a:t>
            </a:r>
            <a:endParaRPr sz="2400" dirty="0">
              <a:solidFill>
                <a:schemeClr val="bg1">
                  <a:lumMod val="75000"/>
                </a:schemeClr>
              </a:solidFill>
              <a:latin typeface="SimSun" charset="-122"/>
              <a:ea typeface="SimSun" charset="-122"/>
              <a:cs typeface="SimSun" charset="-122"/>
            </a:endParaRPr>
          </a:p>
        </p:txBody>
      </p:sp>
      <p:sp>
        <p:nvSpPr>
          <p:cNvPr id="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9"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50" name="程序的链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51" name="静态链接🔗"/>
          <p:cNvSpPr/>
          <p:nvPr/>
        </p:nvSpPr>
        <p:spPr>
          <a:xfrm>
            <a:off x="710628" y="2162471"/>
            <a:ext cx="451381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静态链接🔗</a:t>
            </a:r>
          </a:p>
        </p:txBody>
      </p:sp>
      <p:pic>
        <p:nvPicPr>
          <p:cNvPr id="53" name="屏幕快照 2019-03-06 下午2.48.12.png" descr="屏幕快照 2019-03-06 下午2.48.12.png"/>
          <p:cNvPicPr>
            <a:picLocks noChangeAspect="1"/>
          </p:cNvPicPr>
          <p:nvPr/>
        </p:nvPicPr>
        <p:blipFill>
          <a:blip r:embed="rId4">
            <a:extLst/>
          </a:blip>
          <a:stretch>
            <a:fillRect/>
          </a:stretch>
        </p:blipFill>
        <p:spPr>
          <a:xfrm>
            <a:off x="20062511" y="720390"/>
            <a:ext cx="3604619" cy="858244"/>
          </a:xfrm>
          <a:prstGeom prst="rect">
            <a:avLst/>
          </a:prstGeom>
          <a:ln w="12700">
            <a:miter lim="400000"/>
          </a:ln>
        </p:spPr>
      </p:pic>
      <p:sp>
        <p:nvSpPr>
          <p:cNvPr id="54" name="程序运行前，用链接程序将目标模块链接成一个完整的装入模块。"/>
          <p:cNvSpPr/>
          <p:nvPr/>
        </p:nvSpPr>
        <p:spPr>
          <a:xfrm>
            <a:off x="5695369" y="2314871"/>
            <a:ext cx="1803770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程序运行前，用</a:t>
            </a:r>
            <a:r>
              <a:rPr>
                <a:solidFill>
                  <a:schemeClr val="accent5"/>
                </a:solidFill>
              </a:rPr>
              <a:t>链接程序</a:t>
            </a:r>
            <a:r>
              <a:t>将目标模块链接成一个完整的装入模块。</a:t>
            </a:r>
          </a:p>
        </p:txBody>
      </p:sp>
    </p:spTree>
    <p:extLst>
      <p:ext uri="{BB962C8B-B14F-4D97-AF65-F5344CB8AC3E}">
        <p14:creationId xmlns:p14="http://schemas.microsoft.com/office/powerpoint/2010/main" val="9466902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4.2.1.0 程序的链接"/>
          <p:cNvSpPr/>
          <p:nvPr/>
        </p:nvSpPr>
        <p:spPr>
          <a:xfrm>
            <a:off x="79637" y="99772"/>
            <a:ext cx="2410916"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400" dirty="0">
                <a:solidFill>
                  <a:schemeClr val="bg1">
                    <a:lumMod val="75000"/>
                  </a:schemeClr>
                </a:solidFill>
                <a:latin typeface="SimSun" charset="-122"/>
                <a:ea typeface="SimSun" charset="-122"/>
                <a:cs typeface="SimSun" charset="-122"/>
              </a:rPr>
              <a:t>4.2.1.1</a:t>
            </a:r>
            <a:r>
              <a:rPr lang="zh-CN" altLang="en-US" sz="2400" dirty="0">
                <a:solidFill>
                  <a:schemeClr val="bg1">
                    <a:lumMod val="75000"/>
                  </a:schemeClr>
                </a:solidFill>
                <a:latin typeface="SimSun" charset="-122"/>
                <a:ea typeface="SimSun" charset="-122"/>
                <a:cs typeface="SimSun" charset="-122"/>
              </a:rPr>
              <a:t>静态链接</a:t>
            </a:r>
            <a:endParaRPr sz="2400" dirty="0">
              <a:solidFill>
                <a:schemeClr val="bg1">
                  <a:lumMod val="75000"/>
                </a:schemeClr>
              </a:solidFill>
              <a:latin typeface="SimSun" charset="-122"/>
              <a:ea typeface="SimSun" charset="-122"/>
              <a:cs typeface="SimSun" charset="-122"/>
            </a:endParaRPr>
          </a:p>
        </p:txBody>
      </p:sp>
      <p:sp>
        <p:nvSpPr>
          <p:cNvPr id="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9"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60" name="程序的链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61" name="静态链接🔗"/>
          <p:cNvSpPr/>
          <p:nvPr/>
        </p:nvSpPr>
        <p:spPr>
          <a:xfrm>
            <a:off x="710628" y="2162471"/>
            <a:ext cx="451381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静态链接🔗</a:t>
            </a:r>
          </a:p>
        </p:txBody>
      </p:sp>
      <p:pic>
        <p:nvPicPr>
          <p:cNvPr id="63" name="屏幕快照 2019-03-06 下午2.48.12.png" descr="屏幕快照 2019-03-06 下午2.48.12.png"/>
          <p:cNvPicPr>
            <a:picLocks noChangeAspect="1"/>
          </p:cNvPicPr>
          <p:nvPr/>
        </p:nvPicPr>
        <p:blipFill>
          <a:blip r:embed="rId4">
            <a:extLst/>
          </a:blip>
          <a:stretch>
            <a:fillRect/>
          </a:stretch>
        </p:blipFill>
        <p:spPr>
          <a:xfrm>
            <a:off x="20062511" y="720390"/>
            <a:ext cx="3604619" cy="858244"/>
          </a:xfrm>
          <a:prstGeom prst="rect">
            <a:avLst/>
          </a:prstGeom>
          <a:ln w="12700">
            <a:miter lim="400000"/>
          </a:ln>
        </p:spPr>
      </p:pic>
      <p:sp>
        <p:nvSpPr>
          <p:cNvPr id="64" name="程序运行前，用链接程序将目标模块链接成一个完整的装入模块。"/>
          <p:cNvSpPr/>
          <p:nvPr/>
        </p:nvSpPr>
        <p:spPr>
          <a:xfrm>
            <a:off x="5695369" y="2314871"/>
            <a:ext cx="1803770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程序运行前，用</a:t>
            </a:r>
            <a:r>
              <a:rPr>
                <a:solidFill>
                  <a:schemeClr val="accent5"/>
                </a:solidFill>
              </a:rPr>
              <a:t>链接程序</a:t>
            </a:r>
            <a:r>
              <a:t>将目标模块链接成一个完整的装入模块。</a:t>
            </a:r>
          </a:p>
        </p:txBody>
      </p:sp>
      <p:sp>
        <p:nvSpPr>
          <p:cNvPr id="65" name="链接程序的任务1"/>
          <p:cNvSpPr/>
          <p:nvPr/>
        </p:nvSpPr>
        <p:spPr>
          <a:xfrm>
            <a:off x="784956" y="4337779"/>
            <a:ext cx="502816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链接程序的任务1</a:t>
            </a:r>
          </a:p>
        </p:txBody>
      </p:sp>
      <p:sp>
        <p:nvSpPr>
          <p:cNvPr id="66" name="链接程序的任务2"/>
          <p:cNvSpPr/>
          <p:nvPr/>
        </p:nvSpPr>
        <p:spPr>
          <a:xfrm>
            <a:off x="784956" y="9001493"/>
            <a:ext cx="502816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链接程序的任务2</a:t>
            </a:r>
          </a:p>
        </p:txBody>
      </p:sp>
      <p:sp>
        <p:nvSpPr>
          <p:cNvPr id="67" name="对逻辑地址进行修改"/>
          <p:cNvSpPr/>
          <p:nvPr/>
        </p:nvSpPr>
        <p:spPr>
          <a:xfrm>
            <a:off x="6284104" y="4325079"/>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对逻辑地址进行修改</a:t>
            </a:r>
          </a:p>
        </p:txBody>
      </p:sp>
      <p:sp>
        <p:nvSpPr>
          <p:cNvPr id="68" name="变换外部调用符号"/>
          <p:cNvSpPr/>
          <p:nvPr/>
        </p:nvSpPr>
        <p:spPr>
          <a:xfrm>
            <a:off x="6260909" y="8988793"/>
            <a:ext cx="519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变换外部调用符号</a:t>
            </a:r>
          </a:p>
        </p:txBody>
      </p:sp>
      <p:pic>
        <p:nvPicPr>
          <p:cNvPr id="69" name="WechatIMG1113.jpeg" descr="WechatIMG1113.jpeg"/>
          <p:cNvPicPr>
            <a:picLocks noChangeAspect="1"/>
          </p:cNvPicPr>
          <p:nvPr/>
        </p:nvPicPr>
        <p:blipFill>
          <a:blip r:embed="rId5">
            <a:extLst/>
          </a:blip>
          <a:srcRect l="26123" t="19024" r="16967" b="21865"/>
          <a:stretch>
            <a:fillRect/>
          </a:stretch>
        </p:blipFill>
        <p:spPr>
          <a:xfrm>
            <a:off x="13018584" y="4016310"/>
            <a:ext cx="9284495" cy="72326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1744" y="21600"/>
                </a:lnTo>
                <a:cubicBezTo>
                  <a:pt x="11777" y="21436"/>
                  <a:pt x="11840" y="21287"/>
                  <a:pt x="11930" y="21199"/>
                </a:cubicBezTo>
                <a:cubicBezTo>
                  <a:pt x="12090" y="21044"/>
                  <a:pt x="12432" y="20967"/>
                  <a:pt x="12930" y="20972"/>
                </a:cubicBezTo>
                <a:cubicBezTo>
                  <a:pt x="13220" y="20974"/>
                  <a:pt x="14599" y="20673"/>
                  <a:pt x="14915" y="20538"/>
                </a:cubicBezTo>
                <a:lnTo>
                  <a:pt x="15225" y="20405"/>
                </a:lnTo>
                <a:lnTo>
                  <a:pt x="14978" y="20359"/>
                </a:lnTo>
                <a:cubicBezTo>
                  <a:pt x="14810" y="20327"/>
                  <a:pt x="14716" y="20359"/>
                  <a:pt x="14686" y="20459"/>
                </a:cubicBezTo>
                <a:cubicBezTo>
                  <a:pt x="14655" y="20563"/>
                  <a:pt x="14613" y="20576"/>
                  <a:pt x="14542" y="20500"/>
                </a:cubicBezTo>
                <a:cubicBezTo>
                  <a:pt x="14487" y="20442"/>
                  <a:pt x="14300" y="20378"/>
                  <a:pt x="14125" y="20360"/>
                </a:cubicBezTo>
                <a:cubicBezTo>
                  <a:pt x="13883" y="20335"/>
                  <a:pt x="13826" y="20323"/>
                  <a:pt x="13818" y="20146"/>
                </a:cubicBezTo>
                <a:cubicBezTo>
                  <a:pt x="13808" y="20118"/>
                  <a:pt x="13807" y="20089"/>
                  <a:pt x="13817" y="20058"/>
                </a:cubicBezTo>
                <a:cubicBezTo>
                  <a:pt x="13818" y="20024"/>
                  <a:pt x="13819" y="19986"/>
                  <a:pt x="13820" y="19943"/>
                </a:cubicBezTo>
                <a:cubicBezTo>
                  <a:pt x="13835" y="19518"/>
                  <a:pt x="13902" y="19564"/>
                  <a:pt x="12976" y="19367"/>
                </a:cubicBezTo>
                <a:cubicBezTo>
                  <a:pt x="12416" y="19248"/>
                  <a:pt x="12244" y="19119"/>
                  <a:pt x="12391" y="18930"/>
                </a:cubicBezTo>
                <a:cubicBezTo>
                  <a:pt x="12459" y="18842"/>
                  <a:pt x="12541" y="18844"/>
                  <a:pt x="12718" y="18938"/>
                </a:cubicBezTo>
                <a:cubicBezTo>
                  <a:pt x="12934" y="19053"/>
                  <a:pt x="13850" y="19100"/>
                  <a:pt x="14490" y="19041"/>
                </a:cubicBezTo>
                <a:cubicBezTo>
                  <a:pt x="14492" y="19040"/>
                  <a:pt x="14496" y="19038"/>
                  <a:pt x="14497" y="19037"/>
                </a:cubicBezTo>
                <a:cubicBezTo>
                  <a:pt x="14538" y="19005"/>
                  <a:pt x="14605" y="19000"/>
                  <a:pt x="14667" y="19020"/>
                </a:cubicBezTo>
                <a:cubicBezTo>
                  <a:pt x="14667" y="19020"/>
                  <a:pt x="14668" y="19020"/>
                  <a:pt x="14668" y="19020"/>
                </a:cubicBezTo>
                <a:cubicBezTo>
                  <a:pt x="14686" y="19017"/>
                  <a:pt x="14707" y="19016"/>
                  <a:pt x="14724" y="19014"/>
                </a:cubicBezTo>
                <a:cubicBezTo>
                  <a:pt x="14905" y="18986"/>
                  <a:pt x="15041" y="18963"/>
                  <a:pt x="15166" y="18943"/>
                </a:cubicBezTo>
                <a:cubicBezTo>
                  <a:pt x="15238" y="18909"/>
                  <a:pt x="15297" y="18895"/>
                  <a:pt x="15312" y="18915"/>
                </a:cubicBezTo>
                <a:cubicBezTo>
                  <a:pt x="15313" y="18916"/>
                  <a:pt x="15314" y="18916"/>
                  <a:pt x="15315" y="18917"/>
                </a:cubicBezTo>
                <a:cubicBezTo>
                  <a:pt x="15662" y="18856"/>
                  <a:pt x="15820" y="18816"/>
                  <a:pt x="16073" y="18733"/>
                </a:cubicBezTo>
                <a:cubicBezTo>
                  <a:pt x="16438" y="18613"/>
                  <a:pt x="16470" y="18619"/>
                  <a:pt x="16730" y="18874"/>
                </a:cubicBezTo>
                <a:cubicBezTo>
                  <a:pt x="16976" y="19114"/>
                  <a:pt x="17024" y="19128"/>
                  <a:pt x="17205" y="19008"/>
                </a:cubicBezTo>
                <a:cubicBezTo>
                  <a:pt x="17405" y="18875"/>
                  <a:pt x="17671" y="18873"/>
                  <a:pt x="18093" y="19003"/>
                </a:cubicBezTo>
                <a:cubicBezTo>
                  <a:pt x="18228" y="19045"/>
                  <a:pt x="18361" y="19020"/>
                  <a:pt x="18436" y="18940"/>
                </a:cubicBezTo>
                <a:cubicBezTo>
                  <a:pt x="18537" y="18832"/>
                  <a:pt x="18597" y="18847"/>
                  <a:pt x="18782" y="19023"/>
                </a:cubicBezTo>
                <a:lnTo>
                  <a:pt x="19006" y="19237"/>
                </a:lnTo>
                <a:lnTo>
                  <a:pt x="19174" y="19022"/>
                </a:lnTo>
                <a:cubicBezTo>
                  <a:pt x="19308" y="18850"/>
                  <a:pt x="19363" y="18833"/>
                  <a:pt x="19457" y="18933"/>
                </a:cubicBezTo>
                <a:cubicBezTo>
                  <a:pt x="19541" y="19023"/>
                  <a:pt x="19589" y="19026"/>
                  <a:pt x="19629" y="18944"/>
                </a:cubicBezTo>
                <a:cubicBezTo>
                  <a:pt x="19659" y="18882"/>
                  <a:pt x="19760" y="18843"/>
                  <a:pt x="19855" y="18859"/>
                </a:cubicBezTo>
                <a:cubicBezTo>
                  <a:pt x="19949" y="18874"/>
                  <a:pt x="20074" y="18848"/>
                  <a:pt x="20133" y="18802"/>
                </a:cubicBezTo>
                <a:cubicBezTo>
                  <a:pt x="20195" y="18752"/>
                  <a:pt x="20277" y="18765"/>
                  <a:pt x="20329" y="18831"/>
                </a:cubicBezTo>
                <a:cubicBezTo>
                  <a:pt x="20377" y="18894"/>
                  <a:pt x="20590" y="18945"/>
                  <a:pt x="20802" y="18945"/>
                </a:cubicBezTo>
                <a:cubicBezTo>
                  <a:pt x="21127" y="18945"/>
                  <a:pt x="21198" y="18980"/>
                  <a:pt x="21253" y="19171"/>
                </a:cubicBezTo>
                <a:lnTo>
                  <a:pt x="21318" y="19398"/>
                </a:lnTo>
                <a:lnTo>
                  <a:pt x="21415" y="19167"/>
                </a:lnTo>
                <a:cubicBezTo>
                  <a:pt x="21447" y="19092"/>
                  <a:pt x="21478" y="19043"/>
                  <a:pt x="21513" y="19014"/>
                </a:cubicBezTo>
                <a:cubicBezTo>
                  <a:pt x="21538" y="18978"/>
                  <a:pt x="21568" y="18970"/>
                  <a:pt x="21600" y="18977"/>
                </a:cubicBezTo>
                <a:lnTo>
                  <a:pt x="21600" y="0"/>
                </a:lnTo>
                <a:lnTo>
                  <a:pt x="0" y="0"/>
                </a:lnTo>
                <a:close/>
                <a:moveTo>
                  <a:pt x="21309" y="19493"/>
                </a:moveTo>
                <a:cubicBezTo>
                  <a:pt x="21276" y="19486"/>
                  <a:pt x="21262" y="19560"/>
                  <a:pt x="21262" y="19726"/>
                </a:cubicBezTo>
                <a:cubicBezTo>
                  <a:pt x="21262" y="19777"/>
                  <a:pt x="21265" y="19827"/>
                  <a:pt x="21269" y="19874"/>
                </a:cubicBezTo>
                <a:cubicBezTo>
                  <a:pt x="21287" y="19966"/>
                  <a:pt x="21314" y="20045"/>
                  <a:pt x="21354" y="20116"/>
                </a:cubicBezTo>
                <a:cubicBezTo>
                  <a:pt x="21377" y="20092"/>
                  <a:pt x="21398" y="20018"/>
                  <a:pt x="21408" y="19915"/>
                </a:cubicBezTo>
                <a:cubicBezTo>
                  <a:pt x="21422" y="19762"/>
                  <a:pt x="21395" y="19587"/>
                  <a:pt x="21348" y="19526"/>
                </a:cubicBezTo>
                <a:cubicBezTo>
                  <a:pt x="21333" y="19506"/>
                  <a:pt x="21320" y="19495"/>
                  <a:pt x="21309" y="19493"/>
                </a:cubicBezTo>
                <a:close/>
                <a:moveTo>
                  <a:pt x="19015" y="19764"/>
                </a:moveTo>
                <a:cubicBezTo>
                  <a:pt x="18962" y="19764"/>
                  <a:pt x="18968" y="19823"/>
                  <a:pt x="19031" y="19921"/>
                </a:cubicBezTo>
                <a:cubicBezTo>
                  <a:pt x="19087" y="20006"/>
                  <a:pt x="19149" y="20055"/>
                  <a:pt x="19169" y="20030"/>
                </a:cubicBezTo>
                <a:cubicBezTo>
                  <a:pt x="19224" y="19959"/>
                  <a:pt x="19111" y="19764"/>
                  <a:pt x="19015" y="19764"/>
                </a:cubicBezTo>
                <a:close/>
                <a:moveTo>
                  <a:pt x="17998" y="19986"/>
                </a:moveTo>
                <a:cubicBezTo>
                  <a:pt x="17963" y="19985"/>
                  <a:pt x="17935" y="20030"/>
                  <a:pt x="17884" y="20121"/>
                </a:cubicBezTo>
                <a:cubicBezTo>
                  <a:pt x="17821" y="20230"/>
                  <a:pt x="17725" y="20284"/>
                  <a:pt x="17652" y="20248"/>
                </a:cubicBezTo>
                <a:cubicBezTo>
                  <a:pt x="17583" y="20214"/>
                  <a:pt x="17479" y="20259"/>
                  <a:pt x="17421" y="20350"/>
                </a:cubicBezTo>
                <a:cubicBezTo>
                  <a:pt x="17414" y="20361"/>
                  <a:pt x="17408" y="20372"/>
                  <a:pt x="17402" y="20382"/>
                </a:cubicBezTo>
                <a:cubicBezTo>
                  <a:pt x="17978" y="20382"/>
                  <a:pt x="18522" y="20367"/>
                  <a:pt x="18984" y="20338"/>
                </a:cubicBezTo>
                <a:cubicBezTo>
                  <a:pt x="18988" y="20316"/>
                  <a:pt x="18939" y="20279"/>
                  <a:pt x="18851" y="20218"/>
                </a:cubicBezTo>
                <a:cubicBezTo>
                  <a:pt x="18676" y="20096"/>
                  <a:pt x="18604" y="20091"/>
                  <a:pt x="18477" y="20192"/>
                </a:cubicBezTo>
                <a:cubicBezTo>
                  <a:pt x="18347" y="20296"/>
                  <a:pt x="18293" y="20285"/>
                  <a:pt x="18156" y="20126"/>
                </a:cubicBezTo>
                <a:cubicBezTo>
                  <a:pt x="18076" y="20033"/>
                  <a:pt x="18033" y="19986"/>
                  <a:pt x="17998" y="19986"/>
                </a:cubicBezTo>
                <a:close/>
                <a:moveTo>
                  <a:pt x="20119" y="20009"/>
                </a:moveTo>
                <a:cubicBezTo>
                  <a:pt x="20085" y="20004"/>
                  <a:pt x="20047" y="20027"/>
                  <a:pt x="20027" y="20070"/>
                </a:cubicBezTo>
                <a:cubicBezTo>
                  <a:pt x="19999" y="20127"/>
                  <a:pt x="20033" y="20173"/>
                  <a:pt x="20101" y="20173"/>
                </a:cubicBezTo>
                <a:cubicBezTo>
                  <a:pt x="20184" y="20173"/>
                  <a:pt x="20224" y="20152"/>
                  <a:pt x="20221" y="20116"/>
                </a:cubicBezTo>
                <a:cubicBezTo>
                  <a:pt x="20197" y="20096"/>
                  <a:pt x="20178" y="20070"/>
                  <a:pt x="20168" y="20039"/>
                </a:cubicBezTo>
                <a:cubicBezTo>
                  <a:pt x="20162" y="20034"/>
                  <a:pt x="20158" y="20029"/>
                  <a:pt x="20151" y="20024"/>
                </a:cubicBezTo>
                <a:cubicBezTo>
                  <a:pt x="20141" y="20016"/>
                  <a:pt x="20130" y="20011"/>
                  <a:pt x="20119" y="20009"/>
                </a:cubicBezTo>
                <a:close/>
                <a:moveTo>
                  <a:pt x="16992" y="20127"/>
                </a:moveTo>
                <a:cubicBezTo>
                  <a:pt x="16959" y="20125"/>
                  <a:pt x="16914" y="20146"/>
                  <a:pt x="16849" y="20190"/>
                </a:cubicBezTo>
                <a:cubicBezTo>
                  <a:pt x="16754" y="20252"/>
                  <a:pt x="16668" y="20313"/>
                  <a:pt x="16656" y="20326"/>
                </a:cubicBezTo>
                <a:cubicBezTo>
                  <a:pt x="16644" y="20338"/>
                  <a:pt x="16737" y="20344"/>
                  <a:pt x="16864" y="20338"/>
                </a:cubicBezTo>
                <a:cubicBezTo>
                  <a:pt x="17012" y="20331"/>
                  <a:pt x="17082" y="20281"/>
                  <a:pt x="17058" y="20200"/>
                </a:cubicBezTo>
                <a:cubicBezTo>
                  <a:pt x="17044" y="20152"/>
                  <a:pt x="17024" y="20129"/>
                  <a:pt x="16992" y="20127"/>
                </a:cubicBezTo>
                <a:close/>
                <a:moveTo>
                  <a:pt x="15636" y="20173"/>
                </a:moveTo>
                <a:cubicBezTo>
                  <a:pt x="15573" y="20173"/>
                  <a:pt x="15521" y="20219"/>
                  <a:pt x="15521" y="20275"/>
                </a:cubicBezTo>
                <a:cubicBezTo>
                  <a:pt x="15521" y="20331"/>
                  <a:pt x="15595" y="20378"/>
                  <a:pt x="15685" y="20378"/>
                </a:cubicBezTo>
                <a:cubicBezTo>
                  <a:pt x="15776" y="20378"/>
                  <a:pt x="15828" y="20331"/>
                  <a:pt x="15801" y="20275"/>
                </a:cubicBezTo>
                <a:cubicBezTo>
                  <a:pt x="15774" y="20219"/>
                  <a:pt x="15700" y="20173"/>
                  <a:pt x="15636" y="20173"/>
                </a:cubicBezTo>
                <a:close/>
                <a:moveTo>
                  <a:pt x="19180" y="20173"/>
                </a:moveTo>
                <a:cubicBezTo>
                  <a:pt x="19136" y="20173"/>
                  <a:pt x="19122" y="20219"/>
                  <a:pt x="19150" y="20275"/>
                </a:cubicBezTo>
                <a:cubicBezTo>
                  <a:pt x="19158" y="20293"/>
                  <a:pt x="19170" y="20309"/>
                  <a:pt x="19184" y="20323"/>
                </a:cubicBezTo>
                <a:cubicBezTo>
                  <a:pt x="19232" y="20320"/>
                  <a:pt x="19275" y="20316"/>
                  <a:pt x="19320" y="20312"/>
                </a:cubicBezTo>
                <a:cubicBezTo>
                  <a:pt x="19318" y="20300"/>
                  <a:pt x="19316" y="20288"/>
                  <a:pt x="19309" y="20275"/>
                </a:cubicBezTo>
                <a:cubicBezTo>
                  <a:pt x="19282" y="20219"/>
                  <a:pt x="19224" y="20173"/>
                  <a:pt x="19180" y="20173"/>
                </a:cubicBezTo>
                <a:close/>
                <a:moveTo>
                  <a:pt x="20935" y="20206"/>
                </a:moveTo>
                <a:cubicBezTo>
                  <a:pt x="20902" y="20206"/>
                  <a:pt x="20883" y="20258"/>
                  <a:pt x="20856" y="20352"/>
                </a:cubicBezTo>
                <a:cubicBezTo>
                  <a:pt x="20819" y="20479"/>
                  <a:pt x="20738" y="20583"/>
                  <a:pt x="20676" y="20583"/>
                </a:cubicBezTo>
                <a:cubicBezTo>
                  <a:pt x="20613" y="20583"/>
                  <a:pt x="20541" y="20652"/>
                  <a:pt x="20516" y="20736"/>
                </a:cubicBezTo>
                <a:cubicBezTo>
                  <a:pt x="20491" y="20820"/>
                  <a:pt x="20419" y="20890"/>
                  <a:pt x="20356" y="20890"/>
                </a:cubicBezTo>
                <a:cubicBezTo>
                  <a:pt x="20221" y="20890"/>
                  <a:pt x="20146" y="21107"/>
                  <a:pt x="20146" y="21504"/>
                </a:cubicBezTo>
                <a:cubicBezTo>
                  <a:pt x="20146" y="21535"/>
                  <a:pt x="20139" y="21568"/>
                  <a:pt x="20135" y="21600"/>
                </a:cubicBezTo>
                <a:lnTo>
                  <a:pt x="21600" y="21600"/>
                </a:lnTo>
                <a:lnTo>
                  <a:pt x="21600" y="20952"/>
                </a:lnTo>
                <a:cubicBezTo>
                  <a:pt x="21594" y="20947"/>
                  <a:pt x="21589" y="20947"/>
                  <a:pt x="21582" y="20942"/>
                </a:cubicBezTo>
                <a:cubicBezTo>
                  <a:pt x="21516" y="20906"/>
                  <a:pt x="21445" y="20834"/>
                  <a:pt x="21374" y="20732"/>
                </a:cubicBezTo>
                <a:cubicBezTo>
                  <a:pt x="21329" y="20679"/>
                  <a:pt x="21283" y="20619"/>
                  <a:pt x="21233" y="20550"/>
                </a:cubicBezTo>
                <a:cubicBezTo>
                  <a:pt x="21156" y="20444"/>
                  <a:pt x="21098" y="20365"/>
                  <a:pt x="21053" y="20309"/>
                </a:cubicBezTo>
                <a:cubicBezTo>
                  <a:pt x="21014" y="20271"/>
                  <a:pt x="20975" y="20236"/>
                  <a:pt x="20935" y="20206"/>
                </a:cubicBezTo>
                <a:close/>
                <a:moveTo>
                  <a:pt x="13975" y="21543"/>
                </a:moveTo>
                <a:cubicBezTo>
                  <a:pt x="13956" y="21544"/>
                  <a:pt x="13944" y="21568"/>
                  <a:pt x="13936" y="21600"/>
                </a:cubicBezTo>
                <a:lnTo>
                  <a:pt x="14039" y="21600"/>
                </a:lnTo>
                <a:cubicBezTo>
                  <a:pt x="14028" y="21584"/>
                  <a:pt x="14019" y="21565"/>
                  <a:pt x="14006" y="21555"/>
                </a:cubicBezTo>
                <a:cubicBezTo>
                  <a:pt x="13995" y="21546"/>
                  <a:pt x="13985" y="21543"/>
                  <a:pt x="13975" y="21543"/>
                </a:cubicBezTo>
                <a:close/>
              </a:path>
            </a:pathLst>
          </a:custGeom>
          <a:ln w="12700">
            <a:miter lim="400000"/>
          </a:ln>
        </p:spPr>
      </p:pic>
    </p:spTree>
    <p:extLst>
      <p:ext uri="{BB962C8B-B14F-4D97-AF65-F5344CB8AC3E}">
        <p14:creationId xmlns:p14="http://schemas.microsoft.com/office/powerpoint/2010/main" val="31667432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4.2.1.2 动态链接"/>
          <p:cNvSpPr/>
          <p:nvPr/>
        </p:nvSpPr>
        <p:spPr>
          <a:xfrm>
            <a:off x="64397" y="69887"/>
            <a:ext cx="1744067"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solidFill>
                <a:latin typeface="SimSun" charset="-122"/>
                <a:ea typeface="SimSun" charset="-122"/>
                <a:cs typeface="SimSun" charset="-122"/>
              </a:rPr>
              <a:t>4.2.1.2 动态链接</a:t>
            </a:r>
          </a:p>
        </p:txBody>
      </p:sp>
      <p:sp>
        <p:nvSpPr>
          <p:cNvPr id="7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7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4"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75" name="程序的链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程序的链接🔗</a:t>
            </a:r>
          </a:p>
        </p:txBody>
      </p:sp>
      <p:sp>
        <p:nvSpPr>
          <p:cNvPr id="76" name="动态链接🔗"/>
          <p:cNvSpPr/>
          <p:nvPr/>
        </p:nvSpPr>
        <p:spPr>
          <a:xfrm>
            <a:off x="710628" y="2162471"/>
            <a:ext cx="4513814" cy="127000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动态链接🔗</a:t>
            </a:r>
          </a:p>
        </p:txBody>
      </p:sp>
      <p:pic>
        <p:nvPicPr>
          <p:cNvPr id="78" name="屏幕快照 2019-03-06 下午2.48.12.png" descr="屏幕快照 2019-03-06 下午2.48.12.png"/>
          <p:cNvPicPr>
            <a:picLocks noChangeAspect="1"/>
          </p:cNvPicPr>
          <p:nvPr/>
        </p:nvPicPr>
        <p:blipFill>
          <a:blip r:embed="rId4">
            <a:extLst/>
          </a:blip>
          <a:stretch>
            <a:fillRect/>
          </a:stretch>
        </p:blipFill>
        <p:spPr>
          <a:xfrm>
            <a:off x="20062511" y="720390"/>
            <a:ext cx="3604619" cy="858244"/>
          </a:xfrm>
          <a:prstGeom prst="rect">
            <a:avLst/>
          </a:prstGeom>
          <a:ln w="12700">
            <a:miter lim="400000"/>
          </a:ln>
        </p:spPr>
      </p:pic>
      <p:sp>
        <p:nvSpPr>
          <p:cNvPr id="79" name="可将某些目标模块的链接推迟到这些模块中的函数被调用执行时才进行。"/>
          <p:cNvSpPr/>
          <p:nvPr/>
        </p:nvSpPr>
        <p:spPr>
          <a:xfrm>
            <a:off x="852638" y="4626728"/>
            <a:ext cx="19879589"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可将某些目标模块的链接推迟到这些模块中的函数被调用执行时才进行。</a:t>
            </a:r>
          </a:p>
        </p:txBody>
      </p:sp>
    </p:spTree>
    <p:extLst>
      <p:ext uri="{BB962C8B-B14F-4D97-AF65-F5344CB8AC3E}">
        <p14:creationId xmlns:p14="http://schemas.microsoft.com/office/powerpoint/2010/main" val="8808189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4"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85"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pic>
        <p:nvPicPr>
          <p:cNvPr id="87" name="屏幕快照 2019-03-06 下午2.48.21.png" descr="屏幕快照 2019-03-06 下午2.48.21.png"/>
          <p:cNvPicPr>
            <a:picLocks noChangeAspect="1"/>
          </p:cNvPicPr>
          <p:nvPr/>
        </p:nvPicPr>
        <p:blipFill>
          <a:blip r:embed="rId3">
            <a:extLst/>
          </a:blip>
          <a:stretch>
            <a:fillRect/>
          </a:stretch>
        </p:blipFill>
        <p:spPr>
          <a:xfrm>
            <a:off x="19914925" y="874588"/>
            <a:ext cx="3907690" cy="831114"/>
          </a:xfrm>
          <a:prstGeom prst="rect">
            <a:avLst/>
          </a:prstGeom>
          <a:ln w="12700">
            <a:miter lim="400000"/>
          </a:ln>
        </p:spPr>
      </p:pic>
      <p:pic>
        <p:nvPicPr>
          <p:cNvPr id="88" name="屏幕快照 2019-03-13 下午4.39.21.png" descr="屏幕快照 2019-03-13 下午4.39.21.png"/>
          <p:cNvPicPr>
            <a:picLocks noChangeAspect="1"/>
          </p:cNvPicPr>
          <p:nvPr/>
        </p:nvPicPr>
        <p:blipFill>
          <a:blip r:embed="rId4">
            <a:extLst/>
          </a:blip>
          <a:stretch>
            <a:fillRect/>
          </a:stretch>
        </p:blipFill>
        <p:spPr>
          <a:xfrm>
            <a:off x="3563522" y="1652022"/>
            <a:ext cx="17256956" cy="4214975"/>
          </a:xfrm>
          <a:prstGeom prst="rect">
            <a:avLst/>
          </a:prstGeom>
          <a:ln w="12700">
            <a:miter lim="400000"/>
          </a:ln>
        </p:spPr>
      </p:pic>
      <p:pic>
        <p:nvPicPr>
          <p:cNvPr id="89" name="屏幕快照 2019-03-26 下午2.50.32.png" descr="屏幕快照 2019-03-26 下午2.50.32.png"/>
          <p:cNvPicPr>
            <a:picLocks noChangeAspect="1"/>
          </p:cNvPicPr>
          <p:nvPr/>
        </p:nvPicPr>
        <p:blipFill>
          <a:blip r:embed="rId5">
            <a:extLst/>
          </a:blip>
          <a:stretch>
            <a:fillRect/>
          </a:stretch>
        </p:blipFill>
        <p:spPr>
          <a:xfrm>
            <a:off x="4831368" y="5575623"/>
            <a:ext cx="14721264" cy="6596553"/>
          </a:xfrm>
          <a:prstGeom prst="rect">
            <a:avLst/>
          </a:prstGeom>
          <a:ln w="12700">
            <a:miter lim="400000"/>
          </a:ln>
        </p:spPr>
      </p:pic>
      <p:sp>
        <p:nvSpPr>
          <p:cNvPr id="11" name="4.2.2.0 程序的装入"/>
          <p:cNvSpPr/>
          <p:nvPr/>
        </p:nvSpPr>
        <p:spPr>
          <a:xfrm>
            <a:off x="33917" y="3881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Tree>
    <p:extLst>
      <p:ext uri="{BB962C8B-B14F-4D97-AF65-F5344CB8AC3E}">
        <p14:creationId xmlns:p14="http://schemas.microsoft.com/office/powerpoint/2010/main" val="131971724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
        <p:nvSpPr>
          <p:cNvPr id="9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2"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9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4"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95"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96" name="程序的装入"/>
          <p:cNvSpPr/>
          <p:nvPr/>
        </p:nvSpPr>
        <p:spPr>
          <a:xfrm>
            <a:off x="516911" y="6137391"/>
            <a:ext cx="368796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97" name="绝对装入方式"/>
          <p:cNvSpPr/>
          <p:nvPr/>
        </p:nvSpPr>
        <p:spPr>
          <a:xfrm>
            <a:off x="6119588" y="3481501"/>
            <a:ext cx="555265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绝对装入方式</a:t>
            </a:r>
          </a:p>
        </p:txBody>
      </p:sp>
      <p:sp>
        <p:nvSpPr>
          <p:cNvPr id="98" name="动态运行时装入…"/>
          <p:cNvSpPr/>
          <p:nvPr/>
        </p:nvSpPr>
        <p:spPr>
          <a:xfrm>
            <a:off x="6058796" y="8217075"/>
            <a:ext cx="5674242"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动态运行时装入</a:t>
            </a:r>
          </a:p>
          <a:p>
            <a:pPr>
              <a:defRPr sz="4800" b="1">
                <a:solidFill>
                  <a:srgbClr val="FFFFFF"/>
                </a:solidFill>
                <a:latin typeface="Helvetica"/>
                <a:ea typeface="Helvetica"/>
                <a:cs typeface="Helvetica"/>
                <a:sym typeface="Helvetica"/>
              </a:defRPr>
            </a:pPr>
            <a:r>
              <a:t>（动态重定位）</a:t>
            </a:r>
          </a:p>
        </p:txBody>
      </p:sp>
      <p:sp>
        <p:nvSpPr>
          <p:cNvPr id="99" name="箭头"/>
          <p:cNvSpPr/>
          <p:nvPr/>
        </p:nvSpPr>
        <p:spPr>
          <a:xfrm rot="19486567">
            <a:off x="4158205" y="5159457"/>
            <a:ext cx="1495616" cy="662892"/>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0" name="箭头"/>
          <p:cNvSpPr/>
          <p:nvPr/>
        </p:nvSpPr>
        <p:spPr>
          <a:xfrm rot="2489214">
            <a:off x="4161421" y="7734923"/>
            <a:ext cx="1495616"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1" name="箭头"/>
          <p:cNvSpPr/>
          <p:nvPr/>
        </p:nvSpPr>
        <p:spPr>
          <a:xfrm rot="21567898">
            <a:off x="4438124" y="6442536"/>
            <a:ext cx="1495615"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02" name="可重定位装入方式…"/>
          <p:cNvSpPr/>
          <p:nvPr/>
        </p:nvSpPr>
        <p:spPr>
          <a:xfrm>
            <a:off x="6166289" y="5475576"/>
            <a:ext cx="5552657"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可重定位装入方式</a:t>
            </a:r>
          </a:p>
          <a:p>
            <a:pPr>
              <a:defRPr sz="4800" b="1">
                <a:solidFill>
                  <a:srgbClr val="FFFFFF"/>
                </a:solidFill>
                <a:latin typeface="Helvetica"/>
                <a:ea typeface="Helvetica"/>
                <a:cs typeface="Helvetica"/>
                <a:sym typeface="Helvetica"/>
              </a:defRPr>
            </a:pPr>
            <a:r>
              <a:t>（静态重定位）</a:t>
            </a:r>
          </a:p>
        </p:txBody>
      </p:sp>
      <p:pic>
        <p:nvPicPr>
          <p:cNvPr id="104" name="屏幕快照 2019-03-06 下午2.48.21.png" descr="屏幕快照 2019-03-06 下午2.48.21.png"/>
          <p:cNvPicPr>
            <a:picLocks noChangeAspect="1"/>
          </p:cNvPicPr>
          <p:nvPr/>
        </p:nvPicPr>
        <p:blipFill>
          <a:blip r:embed="rId3">
            <a:extLst/>
          </a:blip>
          <a:stretch>
            <a:fillRect/>
          </a:stretch>
        </p:blipFill>
        <p:spPr>
          <a:xfrm>
            <a:off x="19914925" y="874588"/>
            <a:ext cx="3907690" cy="831114"/>
          </a:xfrm>
          <a:prstGeom prst="rect">
            <a:avLst/>
          </a:prstGeom>
          <a:ln w="12700">
            <a:miter lim="400000"/>
          </a:ln>
        </p:spPr>
      </p:pic>
    </p:spTree>
    <p:extLst>
      <p:ext uri="{BB962C8B-B14F-4D97-AF65-F5344CB8AC3E}">
        <p14:creationId xmlns:p14="http://schemas.microsoft.com/office/powerpoint/2010/main" val="127666411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
        <p:nvSpPr>
          <p:cNvPr id="10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07"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0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9"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110"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11" name="程序的装入"/>
          <p:cNvSpPr/>
          <p:nvPr/>
        </p:nvSpPr>
        <p:spPr>
          <a:xfrm>
            <a:off x="516911" y="6137391"/>
            <a:ext cx="368796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12" name="绝对装入方式"/>
          <p:cNvSpPr/>
          <p:nvPr/>
        </p:nvSpPr>
        <p:spPr>
          <a:xfrm>
            <a:off x="6119588" y="3481501"/>
            <a:ext cx="555265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绝对装入方式</a:t>
            </a:r>
          </a:p>
        </p:txBody>
      </p:sp>
      <p:sp>
        <p:nvSpPr>
          <p:cNvPr id="113" name="动态运行时装入…"/>
          <p:cNvSpPr/>
          <p:nvPr/>
        </p:nvSpPr>
        <p:spPr>
          <a:xfrm>
            <a:off x="6058796" y="8217075"/>
            <a:ext cx="5674242" cy="2017424"/>
          </a:xfrm>
          <a:prstGeom prst="roundRect">
            <a:avLst>
              <a:gd name="adj" fmla="val 9443"/>
            </a:avLst>
          </a:prstGeom>
          <a:blipFill>
            <a:blip r:embed="rId2">
              <a:alphaModFix amt="2002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动态运行时装入</a:t>
            </a:r>
          </a:p>
          <a:p>
            <a:pPr>
              <a:defRPr sz="4800" b="1">
                <a:solidFill>
                  <a:srgbClr val="FFFFFF"/>
                </a:solidFill>
                <a:latin typeface="Helvetica"/>
                <a:ea typeface="Helvetica"/>
                <a:cs typeface="Helvetica"/>
                <a:sym typeface="Helvetica"/>
              </a:defRPr>
            </a:pPr>
            <a:r>
              <a:t>（动态重定位）</a:t>
            </a:r>
          </a:p>
        </p:txBody>
      </p:sp>
      <p:sp>
        <p:nvSpPr>
          <p:cNvPr id="114" name="箭头"/>
          <p:cNvSpPr/>
          <p:nvPr/>
        </p:nvSpPr>
        <p:spPr>
          <a:xfrm rot="19486567">
            <a:off x="4158205" y="5159457"/>
            <a:ext cx="1495616" cy="662892"/>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5" name="箭头"/>
          <p:cNvSpPr/>
          <p:nvPr/>
        </p:nvSpPr>
        <p:spPr>
          <a:xfrm rot="2489214">
            <a:off x="4161421" y="7734923"/>
            <a:ext cx="1495616" cy="662893"/>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6" name="箭头"/>
          <p:cNvSpPr/>
          <p:nvPr/>
        </p:nvSpPr>
        <p:spPr>
          <a:xfrm rot="21567898">
            <a:off x="4438124" y="6442536"/>
            <a:ext cx="1495615" cy="662893"/>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17" name="可重定位装入方式…"/>
          <p:cNvSpPr/>
          <p:nvPr/>
        </p:nvSpPr>
        <p:spPr>
          <a:xfrm>
            <a:off x="6166289" y="5475576"/>
            <a:ext cx="5552657" cy="2017424"/>
          </a:xfrm>
          <a:prstGeom prst="roundRect">
            <a:avLst>
              <a:gd name="adj" fmla="val 9443"/>
            </a:avLst>
          </a:prstGeom>
          <a:blipFill>
            <a:blip r:embed="rId2">
              <a:alphaModFix amt="2002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可重定位装入方式</a:t>
            </a:r>
          </a:p>
          <a:p>
            <a:pPr>
              <a:defRPr sz="4800" b="1">
                <a:solidFill>
                  <a:srgbClr val="FFFFFF"/>
                </a:solidFill>
                <a:latin typeface="Helvetica"/>
                <a:ea typeface="Helvetica"/>
                <a:cs typeface="Helvetica"/>
                <a:sym typeface="Helvetica"/>
              </a:defRPr>
            </a:pPr>
            <a:r>
              <a:t>（静态重定位）</a:t>
            </a:r>
          </a:p>
        </p:txBody>
      </p:sp>
      <p:pic>
        <p:nvPicPr>
          <p:cNvPr id="119" name="屏幕快照 2019-03-06 下午2.48.21.png" descr="屏幕快照 2019-03-06 下午2.48.21.png"/>
          <p:cNvPicPr>
            <a:picLocks noChangeAspect="1"/>
          </p:cNvPicPr>
          <p:nvPr/>
        </p:nvPicPr>
        <p:blipFill>
          <a:blip r:embed="rId3">
            <a:extLst/>
          </a:blip>
          <a:stretch>
            <a:fillRect/>
          </a:stretch>
        </p:blipFill>
        <p:spPr>
          <a:xfrm>
            <a:off x="19914925" y="874588"/>
            <a:ext cx="3907690" cy="831114"/>
          </a:xfrm>
          <a:prstGeom prst="rect">
            <a:avLst/>
          </a:prstGeom>
          <a:ln w="12700">
            <a:miter lim="400000"/>
          </a:ln>
        </p:spPr>
      </p:pic>
      <p:sp>
        <p:nvSpPr>
          <p:cNvPr id="120" name="编译时产生物理地址的目标代码"/>
          <p:cNvSpPr/>
          <p:nvPr/>
        </p:nvSpPr>
        <p:spPr>
          <a:xfrm>
            <a:off x="12177777" y="3633901"/>
            <a:ext cx="8921801"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编译时产生</a:t>
            </a:r>
            <a:r>
              <a:rPr>
                <a:solidFill>
                  <a:schemeClr val="accent5"/>
                </a:solidFill>
              </a:rPr>
              <a:t>物理地址</a:t>
            </a:r>
            <a:r>
              <a:t>的目标代码</a:t>
            </a:r>
          </a:p>
        </p:txBody>
      </p:sp>
      <p:pic>
        <p:nvPicPr>
          <p:cNvPr id="121" name="屏幕快照 2019-03-13 下午4.49.48.png" descr="屏幕快照 2019-03-13 下午4.49.48.png"/>
          <p:cNvPicPr>
            <a:picLocks noChangeAspect="1"/>
          </p:cNvPicPr>
          <p:nvPr/>
        </p:nvPicPr>
        <p:blipFill>
          <a:blip r:embed="rId4">
            <a:extLst/>
          </a:blip>
          <a:srcRect l="510" t="2208" b="2204"/>
          <a:stretch>
            <a:fillRect/>
          </a:stretch>
        </p:blipFill>
        <p:spPr>
          <a:xfrm>
            <a:off x="12667603" y="5537504"/>
            <a:ext cx="9891707" cy="32976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799"/>
                </a:lnTo>
                <a:lnTo>
                  <a:pt x="21600" y="0"/>
                </a:lnTo>
                <a:lnTo>
                  <a:pt x="0" y="0"/>
                </a:lnTo>
                <a:close/>
                <a:moveTo>
                  <a:pt x="6437" y="10960"/>
                </a:moveTo>
                <a:cubicBezTo>
                  <a:pt x="6541" y="10960"/>
                  <a:pt x="6790" y="11521"/>
                  <a:pt x="6790" y="11755"/>
                </a:cubicBezTo>
                <a:cubicBezTo>
                  <a:pt x="6790" y="11790"/>
                  <a:pt x="6794" y="11822"/>
                  <a:pt x="6796" y="11857"/>
                </a:cubicBezTo>
                <a:cubicBezTo>
                  <a:pt x="6821" y="11913"/>
                  <a:pt x="6847" y="11971"/>
                  <a:pt x="6871" y="12010"/>
                </a:cubicBezTo>
                <a:cubicBezTo>
                  <a:pt x="6994" y="12215"/>
                  <a:pt x="7037" y="12947"/>
                  <a:pt x="6946" y="13276"/>
                </a:cubicBezTo>
                <a:cubicBezTo>
                  <a:pt x="6935" y="13315"/>
                  <a:pt x="6923" y="13349"/>
                  <a:pt x="6908" y="13377"/>
                </a:cubicBezTo>
                <a:cubicBezTo>
                  <a:pt x="6920" y="13459"/>
                  <a:pt x="6924" y="13528"/>
                  <a:pt x="6913" y="13559"/>
                </a:cubicBezTo>
                <a:cubicBezTo>
                  <a:pt x="6867" y="13697"/>
                  <a:pt x="6606" y="13697"/>
                  <a:pt x="6560" y="13559"/>
                </a:cubicBezTo>
                <a:cubicBezTo>
                  <a:pt x="6540" y="13501"/>
                  <a:pt x="6524" y="13089"/>
                  <a:pt x="6523" y="12644"/>
                </a:cubicBezTo>
                <a:lnTo>
                  <a:pt x="6522" y="11833"/>
                </a:lnTo>
                <a:lnTo>
                  <a:pt x="6420" y="12509"/>
                </a:lnTo>
                <a:cubicBezTo>
                  <a:pt x="6350" y="12969"/>
                  <a:pt x="6316" y="13162"/>
                  <a:pt x="6282" y="13151"/>
                </a:cubicBezTo>
                <a:cubicBezTo>
                  <a:pt x="6278" y="13188"/>
                  <a:pt x="6275" y="13223"/>
                  <a:pt x="6269" y="13263"/>
                </a:cubicBezTo>
                <a:cubicBezTo>
                  <a:pt x="6236" y="13484"/>
                  <a:pt x="6185" y="13663"/>
                  <a:pt x="6157" y="13663"/>
                </a:cubicBezTo>
                <a:cubicBezTo>
                  <a:pt x="6053" y="13663"/>
                  <a:pt x="6040" y="13322"/>
                  <a:pt x="6127" y="12925"/>
                </a:cubicBezTo>
                <a:cubicBezTo>
                  <a:pt x="6148" y="12827"/>
                  <a:pt x="6169" y="12765"/>
                  <a:pt x="6189" y="12717"/>
                </a:cubicBezTo>
                <a:cubicBezTo>
                  <a:pt x="6174" y="12510"/>
                  <a:pt x="6200" y="12258"/>
                  <a:pt x="6285" y="11758"/>
                </a:cubicBezTo>
                <a:cubicBezTo>
                  <a:pt x="6359" y="11319"/>
                  <a:pt x="6428" y="10960"/>
                  <a:pt x="6437" y="10960"/>
                </a:cubicBezTo>
                <a:close/>
                <a:moveTo>
                  <a:pt x="5991" y="11118"/>
                </a:moveTo>
                <a:cubicBezTo>
                  <a:pt x="5993" y="11118"/>
                  <a:pt x="5994" y="11118"/>
                  <a:pt x="5995" y="11118"/>
                </a:cubicBezTo>
                <a:cubicBezTo>
                  <a:pt x="5996" y="11118"/>
                  <a:pt x="5996" y="11118"/>
                  <a:pt x="5996" y="11118"/>
                </a:cubicBezTo>
                <a:cubicBezTo>
                  <a:pt x="6004" y="11118"/>
                  <a:pt x="6009" y="11126"/>
                  <a:pt x="6015" y="11131"/>
                </a:cubicBezTo>
                <a:cubicBezTo>
                  <a:pt x="6018" y="11134"/>
                  <a:pt x="6021" y="11132"/>
                  <a:pt x="6023" y="11134"/>
                </a:cubicBezTo>
                <a:cubicBezTo>
                  <a:pt x="6026" y="11137"/>
                  <a:pt x="6029" y="11139"/>
                  <a:pt x="6031" y="11142"/>
                </a:cubicBezTo>
                <a:cubicBezTo>
                  <a:pt x="6044" y="11149"/>
                  <a:pt x="6055" y="11168"/>
                  <a:pt x="6060" y="11209"/>
                </a:cubicBezTo>
                <a:cubicBezTo>
                  <a:pt x="6064" y="11225"/>
                  <a:pt x="6064" y="11247"/>
                  <a:pt x="6066" y="11267"/>
                </a:cubicBezTo>
                <a:cubicBezTo>
                  <a:pt x="6090" y="11486"/>
                  <a:pt x="6042" y="11952"/>
                  <a:pt x="5917" y="12691"/>
                </a:cubicBezTo>
                <a:cubicBezTo>
                  <a:pt x="5873" y="12956"/>
                  <a:pt x="5834" y="13165"/>
                  <a:pt x="5800" y="13333"/>
                </a:cubicBezTo>
                <a:cubicBezTo>
                  <a:pt x="5787" y="13399"/>
                  <a:pt x="5778" y="13432"/>
                  <a:pt x="5766" y="13484"/>
                </a:cubicBezTo>
                <a:cubicBezTo>
                  <a:pt x="5729" y="13649"/>
                  <a:pt x="5696" y="13773"/>
                  <a:pt x="5670" y="13799"/>
                </a:cubicBezTo>
                <a:cubicBezTo>
                  <a:pt x="5659" y="13809"/>
                  <a:pt x="5649" y="13812"/>
                  <a:pt x="5640" y="13801"/>
                </a:cubicBezTo>
                <a:cubicBezTo>
                  <a:pt x="5635" y="13796"/>
                  <a:pt x="5630" y="13780"/>
                  <a:pt x="5625" y="13767"/>
                </a:cubicBezTo>
                <a:cubicBezTo>
                  <a:pt x="5621" y="13756"/>
                  <a:pt x="5617" y="13749"/>
                  <a:pt x="5613" y="13734"/>
                </a:cubicBezTo>
                <a:cubicBezTo>
                  <a:pt x="5605" y="13700"/>
                  <a:pt x="5598" y="13656"/>
                  <a:pt x="5591" y="13601"/>
                </a:cubicBezTo>
                <a:cubicBezTo>
                  <a:pt x="5574" y="13474"/>
                  <a:pt x="5650" y="12897"/>
                  <a:pt x="5741" y="12332"/>
                </a:cubicBezTo>
                <a:cubicBezTo>
                  <a:pt x="5745" y="12308"/>
                  <a:pt x="5747" y="12287"/>
                  <a:pt x="5751" y="12262"/>
                </a:cubicBezTo>
                <a:cubicBezTo>
                  <a:pt x="5753" y="12253"/>
                  <a:pt x="5754" y="12246"/>
                  <a:pt x="5755" y="12236"/>
                </a:cubicBezTo>
                <a:cubicBezTo>
                  <a:pt x="5849" y="11659"/>
                  <a:pt x="5955" y="11118"/>
                  <a:pt x="5991" y="11118"/>
                </a:cubicBezTo>
                <a:close/>
                <a:moveTo>
                  <a:pt x="10205" y="11165"/>
                </a:moveTo>
                <a:cubicBezTo>
                  <a:pt x="10219" y="11169"/>
                  <a:pt x="10232" y="11180"/>
                  <a:pt x="10242" y="11199"/>
                </a:cubicBezTo>
                <a:cubicBezTo>
                  <a:pt x="10270" y="11252"/>
                  <a:pt x="10293" y="11435"/>
                  <a:pt x="10293" y="11605"/>
                </a:cubicBezTo>
                <a:cubicBezTo>
                  <a:pt x="10293" y="11848"/>
                  <a:pt x="10330" y="11914"/>
                  <a:pt x="10468" y="11914"/>
                </a:cubicBezTo>
                <a:cubicBezTo>
                  <a:pt x="10663" y="11914"/>
                  <a:pt x="10771" y="12150"/>
                  <a:pt x="10771" y="12577"/>
                </a:cubicBezTo>
                <a:cubicBezTo>
                  <a:pt x="10771" y="12747"/>
                  <a:pt x="10800" y="12824"/>
                  <a:pt x="10842" y="12774"/>
                </a:cubicBezTo>
                <a:cubicBezTo>
                  <a:pt x="10936" y="12667"/>
                  <a:pt x="11057" y="13116"/>
                  <a:pt x="11018" y="13424"/>
                </a:cubicBezTo>
                <a:cubicBezTo>
                  <a:pt x="10991" y="13630"/>
                  <a:pt x="10836" y="13663"/>
                  <a:pt x="9978" y="13643"/>
                </a:cubicBezTo>
                <a:cubicBezTo>
                  <a:pt x="9569" y="13633"/>
                  <a:pt x="9329" y="13619"/>
                  <a:pt x="9172" y="13583"/>
                </a:cubicBezTo>
                <a:cubicBezTo>
                  <a:pt x="9118" y="13685"/>
                  <a:pt x="9061" y="13654"/>
                  <a:pt x="9000" y="13507"/>
                </a:cubicBezTo>
                <a:cubicBezTo>
                  <a:pt x="8947" y="13468"/>
                  <a:pt x="8909" y="13419"/>
                  <a:pt x="8888" y="13349"/>
                </a:cubicBezTo>
                <a:cubicBezTo>
                  <a:pt x="8779" y="12988"/>
                  <a:pt x="8786" y="12497"/>
                  <a:pt x="8905" y="12176"/>
                </a:cubicBezTo>
                <a:cubicBezTo>
                  <a:pt x="9013" y="11882"/>
                  <a:pt x="9260" y="11824"/>
                  <a:pt x="9313" y="12080"/>
                </a:cubicBezTo>
                <a:cubicBezTo>
                  <a:pt x="9337" y="12195"/>
                  <a:pt x="9370" y="12191"/>
                  <a:pt x="9419" y="12067"/>
                </a:cubicBezTo>
                <a:cubicBezTo>
                  <a:pt x="9459" y="11968"/>
                  <a:pt x="9571" y="11902"/>
                  <a:pt x="9667" y="11922"/>
                </a:cubicBezTo>
                <a:cubicBezTo>
                  <a:pt x="9955" y="11982"/>
                  <a:pt x="10027" y="11932"/>
                  <a:pt x="9996" y="11688"/>
                </a:cubicBezTo>
                <a:cubicBezTo>
                  <a:pt x="9967" y="11466"/>
                  <a:pt x="10113" y="11140"/>
                  <a:pt x="10205" y="11165"/>
                </a:cubicBezTo>
                <a:close/>
                <a:moveTo>
                  <a:pt x="19011" y="11480"/>
                </a:moveTo>
                <a:cubicBezTo>
                  <a:pt x="19025" y="11477"/>
                  <a:pt x="19036" y="11489"/>
                  <a:pt x="19045" y="11516"/>
                </a:cubicBezTo>
                <a:cubicBezTo>
                  <a:pt x="19113" y="11714"/>
                  <a:pt x="19145" y="13192"/>
                  <a:pt x="19088" y="13463"/>
                </a:cubicBezTo>
                <a:cubicBezTo>
                  <a:pt x="19065" y="13573"/>
                  <a:pt x="19013" y="13663"/>
                  <a:pt x="18972" y="13663"/>
                </a:cubicBezTo>
                <a:cubicBezTo>
                  <a:pt x="18892" y="13663"/>
                  <a:pt x="18836" y="13446"/>
                  <a:pt x="18858" y="13258"/>
                </a:cubicBezTo>
                <a:cubicBezTo>
                  <a:pt x="18858" y="13241"/>
                  <a:pt x="18860" y="13231"/>
                  <a:pt x="18862" y="13219"/>
                </a:cubicBezTo>
                <a:cubicBezTo>
                  <a:pt x="18863" y="13215"/>
                  <a:pt x="18861" y="13210"/>
                  <a:pt x="18862" y="13206"/>
                </a:cubicBezTo>
                <a:cubicBezTo>
                  <a:pt x="18869" y="13175"/>
                  <a:pt x="18866" y="13143"/>
                  <a:pt x="18858" y="13110"/>
                </a:cubicBezTo>
                <a:cubicBezTo>
                  <a:pt x="18843" y="13083"/>
                  <a:pt x="18824" y="13050"/>
                  <a:pt x="18796" y="13016"/>
                </a:cubicBezTo>
                <a:cubicBezTo>
                  <a:pt x="18778" y="12995"/>
                  <a:pt x="18763" y="12972"/>
                  <a:pt x="18750" y="12943"/>
                </a:cubicBezTo>
                <a:cubicBezTo>
                  <a:pt x="18645" y="12804"/>
                  <a:pt x="18671" y="12489"/>
                  <a:pt x="18835" y="11906"/>
                </a:cubicBezTo>
                <a:cubicBezTo>
                  <a:pt x="18913" y="11628"/>
                  <a:pt x="18972" y="11488"/>
                  <a:pt x="19011" y="11480"/>
                </a:cubicBezTo>
                <a:close/>
                <a:moveTo>
                  <a:pt x="18443" y="11495"/>
                </a:moveTo>
                <a:cubicBezTo>
                  <a:pt x="18452" y="11495"/>
                  <a:pt x="18461" y="11502"/>
                  <a:pt x="18470" y="11516"/>
                </a:cubicBezTo>
                <a:cubicBezTo>
                  <a:pt x="18470" y="11517"/>
                  <a:pt x="18470" y="11516"/>
                  <a:pt x="18471" y="11516"/>
                </a:cubicBezTo>
                <a:cubicBezTo>
                  <a:pt x="18471" y="11516"/>
                  <a:pt x="18471" y="11519"/>
                  <a:pt x="18471" y="11519"/>
                </a:cubicBezTo>
                <a:cubicBezTo>
                  <a:pt x="18521" y="11523"/>
                  <a:pt x="18547" y="11719"/>
                  <a:pt x="18560" y="12171"/>
                </a:cubicBezTo>
                <a:cubicBezTo>
                  <a:pt x="18560" y="12185"/>
                  <a:pt x="18561" y="12199"/>
                  <a:pt x="18562" y="12213"/>
                </a:cubicBezTo>
                <a:cubicBezTo>
                  <a:pt x="18562" y="12242"/>
                  <a:pt x="18564" y="12262"/>
                  <a:pt x="18564" y="12293"/>
                </a:cubicBezTo>
                <a:cubicBezTo>
                  <a:pt x="18566" y="12373"/>
                  <a:pt x="18563" y="12437"/>
                  <a:pt x="18563" y="12514"/>
                </a:cubicBezTo>
                <a:cubicBezTo>
                  <a:pt x="18563" y="12559"/>
                  <a:pt x="18564" y="12598"/>
                  <a:pt x="18563" y="12644"/>
                </a:cubicBezTo>
                <a:cubicBezTo>
                  <a:pt x="18563" y="12659"/>
                  <a:pt x="18563" y="12667"/>
                  <a:pt x="18562" y="12681"/>
                </a:cubicBezTo>
                <a:cubicBezTo>
                  <a:pt x="18559" y="12941"/>
                  <a:pt x="18549" y="13166"/>
                  <a:pt x="18530" y="13222"/>
                </a:cubicBezTo>
                <a:cubicBezTo>
                  <a:pt x="18529" y="13226"/>
                  <a:pt x="18528" y="13230"/>
                  <a:pt x="18526" y="13235"/>
                </a:cubicBezTo>
                <a:cubicBezTo>
                  <a:pt x="18496" y="13479"/>
                  <a:pt x="18452" y="13562"/>
                  <a:pt x="18399" y="13403"/>
                </a:cubicBezTo>
                <a:cubicBezTo>
                  <a:pt x="18345" y="13243"/>
                  <a:pt x="18354" y="11629"/>
                  <a:pt x="18409" y="11527"/>
                </a:cubicBezTo>
                <a:cubicBezTo>
                  <a:pt x="18421" y="11505"/>
                  <a:pt x="18432" y="11496"/>
                  <a:pt x="18443" y="11495"/>
                </a:cubicBezTo>
                <a:close/>
                <a:moveTo>
                  <a:pt x="4894" y="11940"/>
                </a:moveTo>
                <a:cubicBezTo>
                  <a:pt x="5062" y="11980"/>
                  <a:pt x="5197" y="12324"/>
                  <a:pt x="5197" y="12748"/>
                </a:cubicBezTo>
                <a:cubicBezTo>
                  <a:pt x="5197" y="12919"/>
                  <a:pt x="5123" y="13267"/>
                  <a:pt x="5033" y="13520"/>
                </a:cubicBezTo>
                <a:cubicBezTo>
                  <a:pt x="4901" y="13889"/>
                  <a:pt x="4679" y="14143"/>
                  <a:pt x="4664" y="13942"/>
                </a:cubicBezTo>
                <a:cubicBezTo>
                  <a:pt x="4663" y="13920"/>
                  <a:pt x="4657" y="13474"/>
                  <a:pt x="4652" y="12949"/>
                </a:cubicBezTo>
                <a:lnTo>
                  <a:pt x="4644" y="11992"/>
                </a:lnTo>
                <a:lnTo>
                  <a:pt x="4819" y="11943"/>
                </a:lnTo>
                <a:cubicBezTo>
                  <a:pt x="4844" y="11935"/>
                  <a:pt x="4870" y="11934"/>
                  <a:pt x="4894" y="11940"/>
                </a:cubicBezTo>
                <a:close/>
                <a:moveTo>
                  <a:pt x="8330" y="11945"/>
                </a:moveTo>
                <a:cubicBezTo>
                  <a:pt x="8351" y="11954"/>
                  <a:pt x="8375" y="11987"/>
                  <a:pt x="8398" y="12054"/>
                </a:cubicBezTo>
                <a:cubicBezTo>
                  <a:pt x="8439" y="12177"/>
                  <a:pt x="8440" y="12282"/>
                  <a:pt x="8401" y="12397"/>
                </a:cubicBezTo>
                <a:cubicBezTo>
                  <a:pt x="8363" y="12513"/>
                  <a:pt x="8327" y="12493"/>
                  <a:pt x="8282" y="12332"/>
                </a:cubicBezTo>
                <a:cubicBezTo>
                  <a:pt x="8222" y="12115"/>
                  <a:pt x="8266" y="11917"/>
                  <a:pt x="8330" y="11945"/>
                </a:cubicBezTo>
                <a:close/>
                <a:moveTo>
                  <a:pt x="5358" y="11950"/>
                </a:moveTo>
                <a:cubicBezTo>
                  <a:pt x="5421" y="11956"/>
                  <a:pt x="5480" y="12178"/>
                  <a:pt x="5439" y="12377"/>
                </a:cubicBezTo>
                <a:cubicBezTo>
                  <a:pt x="5419" y="12472"/>
                  <a:pt x="5382" y="12551"/>
                  <a:pt x="5357" y="12551"/>
                </a:cubicBezTo>
                <a:cubicBezTo>
                  <a:pt x="5275" y="12551"/>
                  <a:pt x="5236" y="12212"/>
                  <a:pt x="5298" y="12028"/>
                </a:cubicBezTo>
                <a:cubicBezTo>
                  <a:pt x="5316" y="11973"/>
                  <a:pt x="5337" y="11949"/>
                  <a:pt x="5358" y="11950"/>
                </a:cubicBezTo>
                <a:close/>
                <a:moveTo>
                  <a:pt x="16713" y="12036"/>
                </a:moveTo>
                <a:cubicBezTo>
                  <a:pt x="16759" y="12028"/>
                  <a:pt x="16772" y="12184"/>
                  <a:pt x="16745" y="12504"/>
                </a:cubicBezTo>
                <a:cubicBezTo>
                  <a:pt x="16727" y="12722"/>
                  <a:pt x="16739" y="12996"/>
                  <a:pt x="16772" y="13115"/>
                </a:cubicBezTo>
                <a:cubicBezTo>
                  <a:pt x="16805" y="13234"/>
                  <a:pt x="16816" y="13406"/>
                  <a:pt x="16797" y="13497"/>
                </a:cubicBezTo>
                <a:cubicBezTo>
                  <a:pt x="16745" y="13751"/>
                  <a:pt x="16420" y="13696"/>
                  <a:pt x="16343" y="13419"/>
                </a:cubicBezTo>
                <a:cubicBezTo>
                  <a:pt x="16285" y="13211"/>
                  <a:pt x="16307" y="13077"/>
                  <a:pt x="16478" y="12551"/>
                </a:cubicBezTo>
                <a:cubicBezTo>
                  <a:pt x="16587" y="12217"/>
                  <a:pt x="16667" y="12044"/>
                  <a:pt x="16713" y="12036"/>
                </a:cubicBezTo>
                <a:close/>
                <a:moveTo>
                  <a:pt x="7815" y="12148"/>
                </a:moveTo>
                <a:cubicBezTo>
                  <a:pt x="7834" y="12149"/>
                  <a:pt x="7857" y="12177"/>
                  <a:pt x="7883" y="12241"/>
                </a:cubicBezTo>
                <a:cubicBezTo>
                  <a:pt x="7924" y="12344"/>
                  <a:pt x="7957" y="12524"/>
                  <a:pt x="7957" y="12639"/>
                </a:cubicBezTo>
                <a:cubicBezTo>
                  <a:pt x="7957" y="13005"/>
                  <a:pt x="7859" y="13048"/>
                  <a:pt x="7799" y="12709"/>
                </a:cubicBezTo>
                <a:cubicBezTo>
                  <a:pt x="7743" y="12396"/>
                  <a:pt x="7760" y="12145"/>
                  <a:pt x="7815" y="12148"/>
                </a:cubicBezTo>
                <a:close/>
                <a:moveTo>
                  <a:pt x="11329" y="12187"/>
                </a:moveTo>
                <a:cubicBezTo>
                  <a:pt x="11358" y="12168"/>
                  <a:pt x="11389" y="12393"/>
                  <a:pt x="11399" y="12689"/>
                </a:cubicBezTo>
                <a:cubicBezTo>
                  <a:pt x="11418" y="13284"/>
                  <a:pt x="11327" y="13730"/>
                  <a:pt x="11273" y="13307"/>
                </a:cubicBezTo>
                <a:cubicBezTo>
                  <a:pt x="11228" y="12957"/>
                  <a:pt x="11264" y="12229"/>
                  <a:pt x="11329" y="12187"/>
                </a:cubicBezTo>
                <a:close/>
                <a:moveTo>
                  <a:pt x="8061" y="12314"/>
                </a:moveTo>
                <a:cubicBezTo>
                  <a:pt x="8087" y="12266"/>
                  <a:pt x="8180" y="12544"/>
                  <a:pt x="8267" y="12930"/>
                </a:cubicBezTo>
                <a:cubicBezTo>
                  <a:pt x="8382" y="13441"/>
                  <a:pt x="8409" y="13682"/>
                  <a:pt x="8366" y="13809"/>
                </a:cubicBezTo>
                <a:cubicBezTo>
                  <a:pt x="8300" y="14008"/>
                  <a:pt x="8119" y="14024"/>
                  <a:pt x="8018" y="13882"/>
                </a:cubicBezTo>
                <a:cubicBezTo>
                  <a:pt x="8017" y="13885"/>
                  <a:pt x="8017" y="13892"/>
                  <a:pt x="8016" y="13895"/>
                </a:cubicBezTo>
                <a:cubicBezTo>
                  <a:pt x="7988" y="13946"/>
                  <a:pt x="7951" y="13921"/>
                  <a:pt x="7934" y="13838"/>
                </a:cubicBezTo>
                <a:cubicBezTo>
                  <a:pt x="7919" y="13764"/>
                  <a:pt x="7927" y="13675"/>
                  <a:pt x="7947" y="13619"/>
                </a:cubicBezTo>
                <a:cubicBezTo>
                  <a:pt x="7925" y="13247"/>
                  <a:pt x="7986" y="12453"/>
                  <a:pt x="8061" y="12314"/>
                </a:cubicBezTo>
                <a:close/>
                <a:moveTo>
                  <a:pt x="6824" y="12592"/>
                </a:moveTo>
                <a:cubicBezTo>
                  <a:pt x="6795" y="12745"/>
                  <a:pt x="6789" y="12853"/>
                  <a:pt x="6815" y="12982"/>
                </a:cubicBezTo>
                <a:cubicBezTo>
                  <a:pt x="6831" y="12942"/>
                  <a:pt x="6843" y="12881"/>
                  <a:pt x="6843" y="12798"/>
                </a:cubicBezTo>
                <a:cubicBezTo>
                  <a:pt x="6843" y="12729"/>
                  <a:pt x="6835" y="12656"/>
                  <a:pt x="6824" y="12592"/>
                </a:cubicBezTo>
                <a:close/>
                <a:moveTo>
                  <a:pt x="4894" y="12611"/>
                </a:moveTo>
                <a:cubicBezTo>
                  <a:pt x="4888" y="12627"/>
                  <a:pt x="4885" y="12682"/>
                  <a:pt x="4883" y="12774"/>
                </a:cubicBezTo>
                <a:cubicBezTo>
                  <a:pt x="4881" y="12942"/>
                  <a:pt x="4894" y="13038"/>
                  <a:pt x="4911" y="12985"/>
                </a:cubicBezTo>
                <a:cubicBezTo>
                  <a:pt x="4929" y="12932"/>
                  <a:pt x="4931" y="12793"/>
                  <a:pt x="4916" y="12678"/>
                </a:cubicBezTo>
                <a:cubicBezTo>
                  <a:pt x="4907" y="12615"/>
                  <a:pt x="4899" y="12594"/>
                  <a:pt x="4894" y="12611"/>
                </a:cubicBezTo>
                <a:close/>
                <a:moveTo>
                  <a:pt x="5358" y="12907"/>
                </a:moveTo>
                <a:cubicBezTo>
                  <a:pt x="5414" y="12914"/>
                  <a:pt x="5463" y="13053"/>
                  <a:pt x="5434" y="13196"/>
                </a:cubicBezTo>
                <a:cubicBezTo>
                  <a:pt x="5417" y="13277"/>
                  <a:pt x="5382" y="13346"/>
                  <a:pt x="5357" y="13346"/>
                </a:cubicBezTo>
                <a:cubicBezTo>
                  <a:pt x="5282" y="13346"/>
                  <a:pt x="5244" y="13059"/>
                  <a:pt x="5303" y="12949"/>
                </a:cubicBezTo>
                <a:cubicBezTo>
                  <a:pt x="5321" y="12916"/>
                  <a:pt x="5340" y="12905"/>
                  <a:pt x="5358" y="12907"/>
                </a:cubicBezTo>
                <a:close/>
                <a:moveTo>
                  <a:pt x="8512" y="12959"/>
                </a:moveTo>
                <a:cubicBezTo>
                  <a:pt x="8531" y="12961"/>
                  <a:pt x="8552" y="12988"/>
                  <a:pt x="8573" y="13040"/>
                </a:cubicBezTo>
                <a:cubicBezTo>
                  <a:pt x="8614" y="13141"/>
                  <a:pt x="8634" y="13284"/>
                  <a:pt x="8618" y="13362"/>
                </a:cubicBezTo>
                <a:cubicBezTo>
                  <a:pt x="8579" y="13550"/>
                  <a:pt x="8502" y="13543"/>
                  <a:pt x="8462" y="13346"/>
                </a:cubicBezTo>
                <a:cubicBezTo>
                  <a:pt x="8419" y="13138"/>
                  <a:pt x="8456" y="12952"/>
                  <a:pt x="8512" y="12959"/>
                </a:cubicBezTo>
                <a:close/>
              </a:path>
            </a:pathLst>
          </a:custGeom>
          <a:ln w="12700">
            <a:miter lim="400000"/>
          </a:ln>
        </p:spPr>
      </p:pic>
    </p:spTree>
    <p:extLst>
      <p:ext uri="{BB962C8B-B14F-4D97-AF65-F5344CB8AC3E}">
        <p14:creationId xmlns:p14="http://schemas.microsoft.com/office/powerpoint/2010/main" val="138463001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
        <p:nvSpPr>
          <p:cNvPr id="12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2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2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6"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127"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28" name="程序的装入"/>
          <p:cNvSpPr/>
          <p:nvPr/>
        </p:nvSpPr>
        <p:spPr>
          <a:xfrm>
            <a:off x="516911" y="6137391"/>
            <a:ext cx="368796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29" name="绝对装入方式"/>
          <p:cNvSpPr/>
          <p:nvPr/>
        </p:nvSpPr>
        <p:spPr>
          <a:xfrm>
            <a:off x="6119588" y="3481501"/>
            <a:ext cx="5552658" cy="1270001"/>
          </a:xfrm>
          <a:prstGeom prst="roundRect">
            <a:avLst>
              <a:gd name="adj" fmla="val 15000"/>
            </a:avLst>
          </a:prstGeom>
          <a:blipFill>
            <a:blip r:embed="rId2">
              <a:alphaModFix amt="1962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绝对装入方式</a:t>
            </a:r>
          </a:p>
        </p:txBody>
      </p:sp>
      <p:sp>
        <p:nvSpPr>
          <p:cNvPr id="130" name="动态运行时装入…"/>
          <p:cNvSpPr/>
          <p:nvPr/>
        </p:nvSpPr>
        <p:spPr>
          <a:xfrm>
            <a:off x="6058796" y="8217075"/>
            <a:ext cx="5674242" cy="2017424"/>
          </a:xfrm>
          <a:prstGeom prst="roundRect">
            <a:avLst>
              <a:gd name="adj" fmla="val 9443"/>
            </a:avLst>
          </a:prstGeom>
          <a:blipFill>
            <a:blip r:embed="rId2">
              <a:alphaModFix amt="20021"/>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动态运行时装入</a:t>
            </a:r>
          </a:p>
          <a:p>
            <a:pPr>
              <a:defRPr sz="4800" b="1">
                <a:solidFill>
                  <a:srgbClr val="FFFFFF"/>
                </a:solidFill>
                <a:latin typeface="Helvetica"/>
                <a:ea typeface="Helvetica"/>
                <a:cs typeface="Helvetica"/>
                <a:sym typeface="Helvetica"/>
              </a:defRPr>
            </a:pPr>
            <a:r>
              <a:t>（动态重定位）</a:t>
            </a:r>
          </a:p>
        </p:txBody>
      </p:sp>
      <p:sp>
        <p:nvSpPr>
          <p:cNvPr id="131" name="箭头"/>
          <p:cNvSpPr/>
          <p:nvPr/>
        </p:nvSpPr>
        <p:spPr>
          <a:xfrm rot="19486567">
            <a:off x="4158205" y="5159457"/>
            <a:ext cx="1495616" cy="662892"/>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2" name="箭头"/>
          <p:cNvSpPr/>
          <p:nvPr/>
        </p:nvSpPr>
        <p:spPr>
          <a:xfrm rot="2489214">
            <a:off x="4161421" y="7734923"/>
            <a:ext cx="1495616" cy="662893"/>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33" name="箭头"/>
          <p:cNvSpPr/>
          <p:nvPr/>
        </p:nvSpPr>
        <p:spPr>
          <a:xfrm rot="21567898">
            <a:off x="4438124" y="6442536"/>
            <a:ext cx="1495615"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b="1">
                <a:solidFill>
                  <a:srgbClr val="FFFFFF"/>
                </a:solidFill>
                <a:latin typeface="Helvetica"/>
                <a:ea typeface="Helvetica"/>
                <a:cs typeface="Helvetica"/>
                <a:sym typeface="Helvetica"/>
              </a:defRPr>
            </a:pPr>
            <a:endParaRPr/>
          </a:p>
        </p:txBody>
      </p:sp>
      <p:sp>
        <p:nvSpPr>
          <p:cNvPr id="134" name="可重定位装入方式…"/>
          <p:cNvSpPr/>
          <p:nvPr/>
        </p:nvSpPr>
        <p:spPr>
          <a:xfrm>
            <a:off x="6166289" y="5475576"/>
            <a:ext cx="5552657"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可重定位装入方式</a:t>
            </a:r>
          </a:p>
          <a:p>
            <a:pPr>
              <a:defRPr sz="4800" b="1">
                <a:solidFill>
                  <a:srgbClr val="FFFFFF"/>
                </a:solidFill>
                <a:latin typeface="Helvetica"/>
                <a:ea typeface="Helvetica"/>
                <a:cs typeface="Helvetica"/>
                <a:sym typeface="Helvetica"/>
              </a:defRPr>
            </a:pPr>
            <a:r>
              <a:t>（静态重定位）</a:t>
            </a:r>
          </a:p>
        </p:txBody>
      </p:sp>
      <p:sp>
        <p:nvSpPr>
          <p:cNvPr id="136" name="编译时地址是逻辑地址，装入时通过重定位转换为物理地址"/>
          <p:cNvSpPr/>
          <p:nvPr/>
        </p:nvSpPr>
        <p:spPr>
          <a:xfrm>
            <a:off x="11957878" y="4163637"/>
            <a:ext cx="8820012" cy="173101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编译时地址是</a:t>
            </a:r>
            <a:r>
              <a:rPr>
                <a:solidFill>
                  <a:schemeClr val="accent5"/>
                </a:solidFill>
              </a:rPr>
              <a:t>逻辑地址</a:t>
            </a:r>
            <a:r>
              <a:t>，</a:t>
            </a:r>
            <a:r>
              <a:rPr b="1">
                <a:solidFill>
                  <a:schemeClr val="accent5"/>
                </a:solidFill>
                <a:latin typeface="Helvetica"/>
                <a:ea typeface="Helvetica"/>
                <a:cs typeface="Helvetica"/>
                <a:sym typeface="Helvetica"/>
              </a:rPr>
              <a:t>装入时</a:t>
            </a:r>
            <a:r>
              <a:t>通过</a:t>
            </a:r>
            <a:r>
              <a:rPr b="1">
                <a:solidFill>
                  <a:schemeClr val="accent5"/>
                </a:solidFill>
                <a:latin typeface="Helvetica"/>
                <a:ea typeface="Helvetica"/>
                <a:cs typeface="Helvetica"/>
                <a:sym typeface="Helvetica"/>
              </a:rPr>
              <a:t>重定位</a:t>
            </a:r>
            <a:r>
              <a:t>转换为</a:t>
            </a:r>
            <a:r>
              <a:rPr>
                <a:solidFill>
                  <a:schemeClr val="accent5"/>
                </a:solidFill>
              </a:rPr>
              <a:t>物理地址</a:t>
            </a:r>
          </a:p>
        </p:txBody>
      </p:sp>
      <p:grpSp>
        <p:nvGrpSpPr>
          <p:cNvPr id="139" name="程序装入时对目标程序中的指令和数据地址的修改过程叫重定位"/>
          <p:cNvGrpSpPr/>
          <p:nvPr/>
        </p:nvGrpSpPr>
        <p:grpSpPr>
          <a:xfrm>
            <a:off x="15013836" y="1792825"/>
            <a:ext cx="8032147" cy="1802130"/>
            <a:chOff x="0" y="0"/>
            <a:chExt cx="8032145" cy="1802129"/>
          </a:xfrm>
        </p:grpSpPr>
        <p:sp>
          <p:nvSpPr>
            <p:cNvPr id="138" name="程序装入时对目标程序中的指令和数据地址的修改过程叫重定位"/>
            <p:cNvSpPr/>
            <p:nvPr/>
          </p:nvSpPr>
          <p:spPr>
            <a:xfrm>
              <a:off x="31750" y="31750"/>
              <a:ext cx="7968646" cy="173863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nSpc>
                  <a:spcPct val="110000"/>
                </a:lnSpc>
                <a:defRPr sz="4200"/>
              </a:pPr>
              <a:r>
                <a:t>程序装入时对目标程序中的指令和数据</a:t>
              </a:r>
              <a:r>
                <a:rPr>
                  <a:solidFill>
                    <a:schemeClr val="accent5"/>
                  </a:solidFill>
                </a:rPr>
                <a:t>地址的修改过程</a:t>
              </a:r>
              <a:r>
                <a:t>叫重定位</a:t>
              </a:r>
            </a:p>
          </p:txBody>
        </p:sp>
        <p:pic>
          <p:nvPicPr>
            <p:cNvPr id="137" name="程序装入时对目标程序中的指令和数据地址的修改过程叫重定位" descr="程序装入时对目标程序中的指令和数据地址的修改过程叫重定位"/>
            <p:cNvPicPr>
              <a:picLocks/>
            </p:cNvPicPr>
            <p:nvPr/>
          </p:nvPicPr>
          <p:blipFill>
            <a:blip r:embed="rId3">
              <a:extLst/>
            </a:blip>
            <a:stretch>
              <a:fillRect/>
            </a:stretch>
          </p:blipFill>
          <p:spPr>
            <a:xfrm>
              <a:off x="-1" y="0"/>
              <a:ext cx="8032147" cy="1802130"/>
            </a:xfrm>
            <a:prstGeom prst="rect">
              <a:avLst/>
            </a:prstGeom>
            <a:effectLst/>
          </p:spPr>
        </p:pic>
      </p:grpSp>
      <p:pic>
        <p:nvPicPr>
          <p:cNvPr id="140" name="屏幕快照 2019-03-13 下午4.57.15.png" descr="屏幕快照 2019-03-13 下午4.57.15.png"/>
          <p:cNvPicPr>
            <a:picLocks noChangeAspect="1"/>
          </p:cNvPicPr>
          <p:nvPr/>
        </p:nvPicPr>
        <p:blipFill>
          <a:blip r:embed="rId4">
            <a:extLst/>
          </a:blip>
          <a:srcRect r="1"/>
          <a:stretch>
            <a:fillRect/>
          </a:stretch>
        </p:blipFill>
        <p:spPr>
          <a:xfrm>
            <a:off x="14919276" y="6215417"/>
            <a:ext cx="9081295" cy="6704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800" y="21600"/>
                </a:lnTo>
                <a:lnTo>
                  <a:pt x="21600" y="21600"/>
                </a:lnTo>
                <a:lnTo>
                  <a:pt x="21600" y="10800"/>
                </a:lnTo>
                <a:lnTo>
                  <a:pt x="21600" y="0"/>
                </a:lnTo>
                <a:lnTo>
                  <a:pt x="10800" y="0"/>
                </a:lnTo>
                <a:lnTo>
                  <a:pt x="0" y="0"/>
                </a:lnTo>
                <a:close/>
                <a:moveTo>
                  <a:pt x="13096" y="9036"/>
                </a:moveTo>
                <a:cubicBezTo>
                  <a:pt x="13116" y="9036"/>
                  <a:pt x="13130" y="9495"/>
                  <a:pt x="13135" y="10308"/>
                </a:cubicBezTo>
                <a:cubicBezTo>
                  <a:pt x="13141" y="11153"/>
                  <a:pt x="13133" y="11596"/>
                  <a:pt x="13111" y="11626"/>
                </a:cubicBezTo>
                <a:cubicBezTo>
                  <a:pt x="13088" y="11657"/>
                  <a:pt x="13072" y="11641"/>
                  <a:pt x="13059" y="11575"/>
                </a:cubicBezTo>
                <a:cubicBezTo>
                  <a:pt x="13044" y="11495"/>
                  <a:pt x="13019" y="11480"/>
                  <a:pt x="12905" y="11480"/>
                </a:cubicBezTo>
                <a:cubicBezTo>
                  <a:pt x="12830" y="11480"/>
                  <a:pt x="12760" y="11460"/>
                  <a:pt x="12748" y="11435"/>
                </a:cubicBezTo>
                <a:cubicBezTo>
                  <a:pt x="12736" y="11408"/>
                  <a:pt x="12715" y="11406"/>
                  <a:pt x="12692" y="11430"/>
                </a:cubicBezTo>
                <a:cubicBezTo>
                  <a:pt x="12672" y="11452"/>
                  <a:pt x="12613" y="11467"/>
                  <a:pt x="12561" y="11464"/>
                </a:cubicBezTo>
                <a:cubicBezTo>
                  <a:pt x="12493" y="11460"/>
                  <a:pt x="12465" y="11436"/>
                  <a:pt x="12458" y="11374"/>
                </a:cubicBezTo>
                <a:cubicBezTo>
                  <a:pt x="12452" y="11327"/>
                  <a:pt x="12432" y="11248"/>
                  <a:pt x="12414" y="11199"/>
                </a:cubicBezTo>
                <a:cubicBezTo>
                  <a:pt x="12396" y="11149"/>
                  <a:pt x="12387" y="11073"/>
                  <a:pt x="12393" y="11029"/>
                </a:cubicBezTo>
                <a:cubicBezTo>
                  <a:pt x="12404" y="10957"/>
                  <a:pt x="12436" y="10948"/>
                  <a:pt x="12718" y="10948"/>
                </a:cubicBezTo>
                <a:lnTo>
                  <a:pt x="13032" y="10948"/>
                </a:lnTo>
                <a:lnTo>
                  <a:pt x="13048" y="9992"/>
                </a:lnTo>
                <a:cubicBezTo>
                  <a:pt x="13057" y="9397"/>
                  <a:pt x="13076" y="9036"/>
                  <a:pt x="13096" y="9036"/>
                </a:cubicBezTo>
                <a:close/>
                <a:moveTo>
                  <a:pt x="10433" y="10650"/>
                </a:moveTo>
                <a:cubicBezTo>
                  <a:pt x="10458" y="10648"/>
                  <a:pt x="10478" y="10679"/>
                  <a:pt x="10512" y="10742"/>
                </a:cubicBezTo>
                <a:cubicBezTo>
                  <a:pt x="10552" y="10816"/>
                  <a:pt x="10628" y="10877"/>
                  <a:pt x="10680" y="10877"/>
                </a:cubicBezTo>
                <a:cubicBezTo>
                  <a:pt x="10732" y="10877"/>
                  <a:pt x="10792" y="10938"/>
                  <a:pt x="10812" y="11012"/>
                </a:cubicBezTo>
                <a:cubicBezTo>
                  <a:pt x="10833" y="11086"/>
                  <a:pt x="10888" y="11185"/>
                  <a:pt x="10934" y="11232"/>
                </a:cubicBezTo>
                <a:cubicBezTo>
                  <a:pt x="10980" y="11279"/>
                  <a:pt x="11004" y="11367"/>
                  <a:pt x="10987" y="11428"/>
                </a:cubicBezTo>
                <a:cubicBezTo>
                  <a:pt x="10949" y="11560"/>
                  <a:pt x="10285" y="11614"/>
                  <a:pt x="10228" y="11489"/>
                </a:cubicBezTo>
                <a:cubicBezTo>
                  <a:pt x="10205" y="11439"/>
                  <a:pt x="10167" y="11437"/>
                  <a:pt x="10125" y="11481"/>
                </a:cubicBezTo>
                <a:cubicBezTo>
                  <a:pt x="10035" y="11579"/>
                  <a:pt x="9596" y="11570"/>
                  <a:pt x="9521" y="11469"/>
                </a:cubicBezTo>
                <a:cubicBezTo>
                  <a:pt x="9437" y="11356"/>
                  <a:pt x="9445" y="11068"/>
                  <a:pt x="9534" y="10967"/>
                </a:cubicBezTo>
                <a:cubicBezTo>
                  <a:pt x="9575" y="10922"/>
                  <a:pt x="9741" y="10890"/>
                  <a:pt x="9902" y="10896"/>
                </a:cubicBezTo>
                <a:cubicBezTo>
                  <a:pt x="10122" y="10905"/>
                  <a:pt x="10228" y="10870"/>
                  <a:pt x="10319" y="10759"/>
                </a:cubicBezTo>
                <a:cubicBezTo>
                  <a:pt x="10376" y="10689"/>
                  <a:pt x="10407" y="10652"/>
                  <a:pt x="10433" y="10650"/>
                </a:cubicBezTo>
                <a:close/>
                <a:moveTo>
                  <a:pt x="12385" y="10682"/>
                </a:moveTo>
                <a:cubicBezTo>
                  <a:pt x="12399" y="10680"/>
                  <a:pt x="12413" y="10688"/>
                  <a:pt x="12426" y="10707"/>
                </a:cubicBezTo>
                <a:cubicBezTo>
                  <a:pt x="12453" y="10742"/>
                  <a:pt x="12431" y="10849"/>
                  <a:pt x="12342" y="11117"/>
                </a:cubicBezTo>
                <a:cubicBezTo>
                  <a:pt x="12206" y="11531"/>
                  <a:pt x="12164" y="11598"/>
                  <a:pt x="12104" y="11499"/>
                </a:cubicBezTo>
                <a:cubicBezTo>
                  <a:pt x="12069" y="11443"/>
                  <a:pt x="12082" y="11379"/>
                  <a:pt x="12186" y="11092"/>
                </a:cubicBezTo>
                <a:cubicBezTo>
                  <a:pt x="12289" y="10806"/>
                  <a:pt x="12342" y="10691"/>
                  <a:pt x="12385" y="10682"/>
                </a:cubicBezTo>
                <a:close/>
                <a:moveTo>
                  <a:pt x="7487" y="10698"/>
                </a:moveTo>
                <a:cubicBezTo>
                  <a:pt x="7502" y="10690"/>
                  <a:pt x="7517" y="10699"/>
                  <a:pt x="7535" y="10723"/>
                </a:cubicBezTo>
                <a:cubicBezTo>
                  <a:pt x="7571" y="10772"/>
                  <a:pt x="7562" y="10823"/>
                  <a:pt x="7482" y="11045"/>
                </a:cubicBezTo>
                <a:cubicBezTo>
                  <a:pt x="7429" y="11191"/>
                  <a:pt x="7380" y="11310"/>
                  <a:pt x="7371" y="11310"/>
                </a:cubicBezTo>
                <a:cubicBezTo>
                  <a:pt x="7294" y="11310"/>
                  <a:pt x="7331" y="10942"/>
                  <a:pt x="7425" y="10780"/>
                </a:cubicBezTo>
                <a:cubicBezTo>
                  <a:pt x="7453" y="10732"/>
                  <a:pt x="7471" y="10706"/>
                  <a:pt x="7487" y="10698"/>
                </a:cubicBezTo>
                <a:close/>
                <a:moveTo>
                  <a:pt x="7793" y="10698"/>
                </a:moveTo>
                <a:cubicBezTo>
                  <a:pt x="7836" y="10662"/>
                  <a:pt x="8018" y="10798"/>
                  <a:pt x="8018" y="10866"/>
                </a:cubicBezTo>
                <a:cubicBezTo>
                  <a:pt x="8018" y="10900"/>
                  <a:pt x="8045" y="10928"/>
                  <a:pt x="8079" y="10928"/>
                </a:cubicBezTo>
                <a:cubicBezTo>
                  <a:pt x="8157" y="10928"/>
                  <a:pt x="8206" y="11049"/>
                  <a:pt x="8206" y="11239"/>
                </a:cubicBezTo>
                <a:cubicBezTo>
                  <a:pt x="8206" y="11424"/>
                  <a:pt x="8148" y="11489"/>
                  <a:pt x="7996" y="11473"/>
                </a:cubicBezTo>
                <a:lnTo>
                  <a:pt x="7876" y="11458"/>
                </a:lnTo>
                <a:lnTo>
                  <a:pt x="7860" y="11189"/>
                </a:lnTo>
                <a:lnTo>
                  <a:pt x="7844" y="10919"/>
                </a:lnTo>
                <a:lnTo>
                  <a:pt x="7756" y="11198"/>
                </a:lnTo>
                <a:cubicBezTo>
                  <a:pt x="7650" y="11527"/>
                  <a:pt x="7603" y="11595"/>
                  <a:pt x="7546" y="11502"/>
                </a:cubicBezTo>
                <a:cubicBezTo>
                  <a:pt x="7513" y="11448"/>
                  <a:pt x="7528" y="11376"/>
                  <a:pt x="7636" y="11079"/>
                </a:cubicBezTo>
                <a:cubicBezTo>
                  <a:pt x="7707" y="10882"/>
                  <a:pt x="7778" y="10710"/>
                  <a:pt x="7793" y="10698"/>
                </a:cubicBezTo>
                <a:close/>
                <a:moveTo>
                  <a:pt x="15205" y="10757"/>
                </a:moveTo>
                <a:cubicBezTo>
                  <a:pt x="15370" y="10757"/>
                  <a:pt x="15402" y="10819"/>
                  <a:pt x="15330" y="11006"/>
                </a:cubicBezTo>
                <a:cubicBezTo>
                  <a:pt x="15303" y="11077"/>
                  <a:pt x="15281" y="11192"/>
                  <a:pt x="15281" y="11260"/>
                </a:cubicBezTo>
                <a:cubicBezTo>
                  <a:pt x="15281" y="11401"/>
                  <a:pt x="15211" y="11502"/>
                  <a:pt x="15139" y="11465"/>
                </a:cubicBezTo>
                <a:cubicBezTo>
                  <a:pt x="15076" y="11432"/>
                  <a:pt x="15079" y="11208"/>
                  <a:pt x="15143" y="11075"/>
                </a:cubicBezTo>
                <a:cubicBezTo>
                  <a:pt x="15217" y="10923"/>
                  <a:pt x="15152" y="10946"/>
                  <a:pt x="15010" y="11123"/>
                </a:cubicBezTo>
                <a:cubicBezTo>
                  <a:pt x="14942" y="11208"/>
                  <a:pt x="14910" y="11256"/>
                  <a:pt x="14938" y="11230"/>
                </a:cubicBezTo>
                <a:cubicBezTo>
                  <a:pt x="14974" y="11196"/>
                  <a:pt x="15011" y="11210"/>
                  <a:pt x="15034" y="11245"/>
                </a:cubicBezTo>
                <a:cubicBezTo>
                  <a:pt x="15056" y="11279"/>
                  <a:pt x="15064" y="11335"/>
                  <a:pt x="15039" y="11388"/>
                </a:cubicBezTo>
                <a:cubicBezTo>
                  <a:pt x="15031" y="11405"/>
                  <a:pt x="15016" y="11419"/>
                  <a:pt x="14997" y="11432"/>
                </a:cubicBezTo>
                <a:cubicBezTo>
                  <a:pt x="14988" y="11437"/>
                  <a:pt x="14981" y="11444"/>
                  <a:pt x="14970" y="11448"/>
                </a:cubicBezTo>
                <a:cubicBezTo>
                  <a:pt x="14953" y="11457"/>
                  <a:pt x="14927" y="11464"/>
                  <a:pt x="14889" y="11469"/>
                </a:cubicBezTo>
                <a:cubicBezTo>
                  <a:pt x="14840" y="11477"/>
                  <a:pt x="14791" y="11478"/>
                  <a:pt x="14752" y="11465"/>
                </a:cubicBezTo>
                <a:cubicBezTo>
                  <a:pt x="14751" y="11464"/>
                  <a:pt x="14748" y="11465"/>
                  <a:pt x="14747" y="11465"/>
                </a:cubicBezTo>
                <a:cubicBezTo>
                  <a:pt x="14733" y="11461"/>
                  <a:pt x="14722" y="11455"/>
                  <a:pt x="14714" y="11448"/>
                </a:cubicBezTo>
                <a:cubicBezTo>
                  <a:pt x="14704" y="11440"/>
                  <a:pt x="14698" y="11429"/>
                  <a:pt x="14695" y="11416"/>
                </a:cubicBezTo>
                <a:cubicBezTo>
                  <a:pt x="14691" y="11403"/>
                  <a:pt x="14693" y="11388"/>
                  <a:pt x="14697" y="11370"/>
                </a:cubicBezTo>
                <a:cubicBezTo>
                  <a:pt x="14701" y="11333"/>
                  <a:pt x="14712" y="11292"/>
                  <a:pt x="14735" y="11255"/>
                </a:cubicBezTo>
                <a:cubicBezTo>
                  <a:pt x="14769" y="11204"/>
                  <a:pt x="14817" y="11124"/>
                  <a:pt x="14842" y="11077"/>
                </a:cubicBezTo>
                <a:cubicBezTo>
                  <a:pt x="14842" y="11077"/>
                  <a:pt x="14842" y="11076"/>
                  <a:pt x="14842" y="11076"/>
                </a:cubicBezTo>
                <a:cubicBezTo>
                  <a:pt x="14843" y="11075"/>
                  <a:pt x="14841" y="11076"/>
                  <a:pt x="14842" y="11075"/>
                </a:cubicBezTo>
                <a:cubicBezTo>
                  <a:pt x="14850" y="11055"/>
                  <a:pt x="14852" y="11043"/>
                  <a:pt x="14856" y="11028"/>
                </a:cubicBezTo>
                <a:cubicBezTo>
                  <a:pt x="14850" y="11033"/>
                  <a:pt x="14849" y="11033"/>
                  <a:pt x="14834" y="11049"/>
                </a:cubicBezTo>
                <a:cubicBezTo>
                  <a:pt x="14827" y="11056"/>
                  <a:pt x="14821" y="11058"/>
                  <a:pt x="14815" y="11063"/>
                </a:cubicBezTo>
                <a:cubicBezTo>
                  <a:pt x="14800" y="11088"/>
                  <a:pt x="14784" y="11093"/>
                  <a:pt x="14767" y="11086"/>
                </a:cubicBezTo>
                <a:cubicBezTo>
                  <a:pt x="14739" y="11089"/>
                  <a:pt x="14720" y="11070"/>
                  <a:pt x="14706" y="11044"/>
                </a:cubicBezTo>
                <a:cubicBezTo>
                  <a:pt x="14714" y="11176"/>
                  <a:pt x="14684" y="11334"/>
                  <a:pt x="14619" y="11405"/>
                </a:cubicBezTo>
                <a:cubicBezTo>
                  <a:pt x="14582" y="11446"/>
                  <a:pt x="14533" y="11480"/>
                  <a:pt x="14511" y="11480"/>
                </a:cubicBezTo>
                <a:cubicBezTo>
                  <a:pt x="14447" y="11480"/>
                  <a:pt x="14393" y="11364"/>
                  <a:pt x="14414" y="11273"/>
                </a:cubicBezTo>
                <a:cubicBezTo>
                  <a:pt x="14425" y="11227"/>
                  <a:pt x="14419" y="11177"/>
                  <a:pt x="14401" y="11162"/>
                </a:cubicBezTo>
                <a:cubicBezTo>
                  <a:pt x="14357" y="11124"/>
                  <a:pt x="14361" y="10914"/>
                  <a:pt x="14407" y="10851"/>
                </a:cubicBezTo>
                <a:cubicBezTo>
                  <a:pt x="14465" y="10773"/>
                  <a:pt x="14605" y="10789"/>
                  <a:pt x="14667" y="10883"/>
                </a:cubicBezTo>
                <a:cubicBezTo>
                  <a:pt x="14677" y="10898"/>
                  <a:pt x="14685" y="10917"/>
                  <a:pt x="14691" y="10938"/>
                </a:cubicBezTo>
                <a:cubicBezTo>
                  <a:pt x="14696" y="10910"/>
                  <a:pt x="14707" y="10881"/>
                  <a:pt x="14724" y="10854"/>
                </a:cubicBezTo>
                <a:cubicBezTo>
                  <a:pt x="14725" y="10851"/>
                  <a:pt x="14726" y="10849"/>
                  <a:pt x="14729" y="10845"/>
                </a:cubicBezTo>
                <a:cubicBezTo>
                  <a:pt x="14730" y="10843"/>
                  <a:pt x="14731" y="10843"/>
                  <a:pt x="14733" y="10841"/>
                </a:cubicBezTo>
                <a:cubicBezTo>
                  <a:pt x="14736" y="10837"/>
                  <a:pt x="14738" y="10831"/>
                  <a:pt x="14741" y="10827"/>
                </a:cubicBezTo>
                <a:cubicBezTo>
                  <a:pt x="14752" y="10813"/>
                  <a:pt x="14767" y="10804"/>
                  <a:pt x="14781" y="10795"/>
                </a:cubicBezTo>
                <a:cubicBezTo>
                  <a:pt x="14802" y="10779"/>
                  <a:pt x="14824" y="10770"/>
                  <a:pt x="14848" y="10765"/>
                </a:cubicBezTo>
                <a:cubicBezTo>
                  <a:pt x="14856" y="10764"/>
                  <a:pt x="14864" y="10760"/>
                  <a:pt x="14872" y="10759"/>
                </a:cubicBezTo>
                <a:cubicBezTo>
                  <a:pt x="14874" y="10759"/>
                  <a:pt x="14875" y="10759"/>
                  <a:pt x="14876" y="10759"/>
                </a:cubicBezTo>
                <a:cubicBezTo>
                  <a:pt x="14879" y="10759"/>
                  <a:pt x="14881" y="10761"/>
                  <a:pt x="14884" y="10762"/>
                </a:cubicBezTo>
                <a:cubicBezTo>
                  <a:pt x="14926" y="10761"/>
                  <a:pt x="14965" y="10773"/>
                  <a:pt x="14988" y="10804"/>
                </a:cubicBezTo>
                <a:cubicBezTo>
                  <a:pt x="15013" y="10837"/>
                  <a:pt x="15028" y="10837"/>
                  <a:pt x="15043" y="10804"/>
                </a:cubicBezTo>
                <a:cubicBezTo>
                  <a:pt x="15055" y="10778"/>
                  <a:pt x="15127" y="10757"/>
                  <a:pt x="15205" y="10757"/>
                </a:cubicBezTo>
                <a:close/>
                <a:moveTo>
                  <a:pt x="15517" y="10757"/>
                </a:moveTo>
                <a:cubicBezTo>
                  <a:pt x="15610" y="10757"/>
                  <a:pt x="15670" y="10852"/>
                  <a:pt x="15620" y="10919"/>
                </a:cubicBezTo>
                <a:cubicBezTo>
                  <a:pt x="15593" y="10956"/>
                  <a:pt x="15597" y="10987"/>
                  <a:pt x="15637" y="11047"/>
                </a:cubicBezTo>
                <a:cubicBezTo>
                  <a:pt x="15649" y="11065"/>
                  <a:pt x="15656" y="11084"/>
                  <a:pt x="15663" y="11103"/>
                </a:cubicBezTo>
                <a:cubicBezTo>
                  <a:pt x="15679" y="10958"/>
                  <a:pt x="15776" y="10800"/>
                  <a:pt x="15861" y="10800"/>
                </a:cubicBezTo>
                <a:cubicBezTo>
                  <a:pt x="15952" y="10800"/>
                  <a:pt x="16017" y="10893"/>
                  <a:pt x="15969" y="10957"/>
                </a:cubicBezTo>
                <a:cubicBezTo>
                  <a:pt x="15946" y="10989"/>
                  <a:pt x="15945" y="11011"/>
                  <a:pt x="15969" y="11031"/>
                </a:cubicBezTo>
                <a:cubicBezTo>
                  <a:pt x="16025" y="11078"/>
                  <a:pt x="16010" y="11332"/>
                  <a:pt x="15947" y="11410"/>
                </a:cubicBezTo>
                <a:cubicBezTo>
                  <a:pt x="15915" y="11449"/>
                  <a:pt x="15866" y="11480"/>
                  <a:pt x="15838" y="11480"/>
                </a:cubicBezTo>
                <a:cubicBezTo>
                  <a:pt x="15785" y="11480"/>
                  <a:pt x="15713" y="11370"/>
                  <a:pt x="15678" y="11258"/>
                </a:cubicBezTo>
                <a:cubicBezTo>
                  <a:pt x="15671" y="11297"/>
                  <a:pt x="15658" y="11336"/>
                  <a:pt x="15632" y="11368"/>
                </a:cubicBezTo>
                <a:cubicBezTo>
                  <a:pt x="15515" y="11511"/>
                  <a:pt x="15305" y="11409"/>
                  <a:pt x="15359" y="11236"/>
                </a:cubicBezTo>
                <a:cubicBezTo>
                  <a:pt x="15372" y="11195"/>
                  <a:pt x="15381" y="11098"/>
                  <a:pt x="15377" y="11021"/>
                </a:cubicBezTo>
                <a:cubicBezTo>
                  <a:pt x="15369" y="10854"/>
                  <a:pt x="15420" y="10757"/>
                  <a:pt x="15517" y="10757"/>
                </a:cubicBezTo>
                <a:close/>
                <a:moveTo>
                  <a:pt x="14221" y="10759"/>
                </a:moveTo>
                <a:cubicBezTo>
                  <a:pt x="14277" y="10756"/>
                  <a:pt x="14336" y="10772"/>
                  <a:pt x="14362" y="10806"/>
                </a:cubicBezTo>
                <a:cubicBezTo>
                  <a:pt x="14389" y="10843"/>
                  <a:pt x="14384" y="10887"/>
                  <a:pt x="14346" y="10987"/>
                </a:cubicBezTo>
                <a:cubicBezTo>
                  <a:pt x="14317" y="11059"/>
                  <a:pt x="14285" y="11194"/>
                  <a:pt x="14276" y="11286"/>
                </a:cubicBezTo>
                <a:cubicBezTo>
                  <a:pt x="14256" y="11472"/>
                  <a:pt x="14211" y="11518"/>
                  <a:pt x="14147" y="11414"/>
                </a:cubicBezTo>
                <a:cubicBezTo>
                  <a:pt x="14111" y="11355"/>
                  <a:pt x="14112" y="11314"/>
                  <a:pt x="14155" y="11153"/>
                </a:cubicBezTo>
                <a:cubicBezTo>
                  <a:pt x="14204" y="10967"/>
                  <a:pt x="14205" y="10963"/>
                  <a:pt x="14144" y="10984"/>
                </a:cubicBezTo>
                <a:cubicBezTo>
                  <a:pt x="14068" y="11011"/>
                  <a:pt x="14032" y="10909"/>
                  <a:pt x="14086" y="10820"/>
                </a:cubicBezTo>
                <a:cubicBezTo>
                  <a:pt x="14109" y="10783"/>
                  <a:pt x="14164" y="10762"/>
                  <a:pt x="14221" y="10759"/>
                </a:cubicBezTo>
                <a:close/>
                <a:moveTo>
                  <a:pt x="8369" y="10760"/>
                </a:moveTo>
                <a:cubicBezTo>
                  <a:pt x="8404" y="10769"/>
                  <a:pt x="8424" y="10886"/>
                  <a:pt x="8430" y="11118"/>
                </a:cubicBezTo>
                <a:cubicBezTo>
                  <a:pt x="8437" y="11396"/>
                  <a:pt x="8433" y="11418"/>
                  <a:pt x="8369" y="11430"/>
                </a:cubicBezTo>
                <a:cubicBezTo>
                  <a:pt x="8332" y="11438"/>
                  <a:pt x="8299" y="11432"/>
                  <a:pt x="8298" y="11419"/>
                </a:cubicBezTo>
                <a:cubicBezTo>
                  <a:pt x="8283" y="11209"/>
                  <a:pt x="8302" y="10823"/>
                  <a:pt x="8329" y="10787"/>
                </a:cubicBezTo>
                <a:cubicBezTo>
                  <a:pt x="8344" y="10767"/>
                  <a:pt x="8358" y="10757"/>
                  <a:pt x="8369" y="10760"/>
                </a:cubicBezTo>
                <a:close/>
                <a:moveTo>
                  <a:pt x="13867" y="10768"/>
                </a:moveTo>
                <a:cubicBezTo>
                  <a:pt x="13891" y="10765"/>
                  <a:pt x="13915" y="10773"/>
                  <a:pt x="13945" y="10792"/>
                </a:cubicBezTo>
                <a:cubicBezTo>
                  <a:pt x="14007" y="10830"/>
                  <a:pt x="14019" y="10866"/>
                  <a:pt x="14010" y="10970"/>
                </a:cubicBezTo>
                <a:cubicBezTo>
                  <a:pt x="14004" y="11041"/>
                  <a:pt x="14011" y="11110"/>
                  <a:pt x="14027" y="11122"/>
                </a:cubicBezTo>
                <a:cubicBezTo>
                  <a:pt x="14074" y="11162"/>
                  <a:pt x="14056" y="11337"/>
                  <a:pt x="13996" y="11410"/>
                </a:cubicBezTo>
                <a:cubicBezTo>
                  <a:pt x="13920" y="11504"/>
                  <a:pt x="13825" y="11499"/>
                  <a:pt x="13757" y="11398"/>
                </a:cubicBezTo>
                <a:cubicBezTo>
                  <a:pt x="13688" y="11295"/>
                  <a:pt x="13719" y="11207"/>
                  <a:pt x="13803" y="11268"/>
                </a:cubicBezTo>
                <a:cubicBezTo>
                  <a:pt x="13885" y="11327"/>
                  <a:pt x="13897" y="11322"/>
                  <a:pt x="13897" y="11230"/>
                </a:cubicBezTo>
                <a:cubicBezTo>
                  <a:pt x="13897" y="11185"/>
                  <a:pt x="13874" y="11137"/>
                  <a:pt x="13845" y="11122"/>
                </a:cubicBezTo>
                <a:cubicBezTo>
                  <a:pt x="13799" y="11098"/>
                  <a:pt x="13800" y="11087"/>
                  <a:pt x="13854" y="11002"/>
                </a:cubicBezTo>
                <a:cubicBezTo>
                  <a:pt x="13902" y="10925"/>
                  <a:pt x="13903" y="10918"/>
                  <a:pt x="13858" y="10965"/>
                </a:cubicBezTo>
                <a:cubicBezTo>
                  <a:pt x="13801" y="11025"/>
                  <a:pt x="13708" y="11002"/>
                  <a:pt x="13708" y="10929"/>
                </a:cubicBezTo>
                <a:cubicBezTo>
                  <a:pt x="13708" y="10906"/>
                  <a:pt x="13745" y="10854"/>
                  <a:pt x="13789" y="10815"/>
                </a:cubicBezTo>
                <a:cubicBezTo>
                  <a:pt x="13821" y="10787"/>
                  <a:pt x="13843" y="10772"/>
                  <a:pt x="13867" y="10768"/>
                </a:cubicBezTo>
                <a:close/>
                <a:moveTo>
                  <a:pt x="5668" y="10774"/>
                </a:moveTo>
                <a:cubicBezTo>
                  <a:pt x="5673" y="10773"/>
                  <a:pt x="5678" y="10777"/>
                  <a:pt x="5684" y="10780"/>
                </a:cubicBezTo>
                <a:cubicBezTo>
                  <a:pt x="5686" y="10780"/>
                  <a:pt x="5687" y="10781"/>
                  <a:pt x="5689" y="10782"/>
                </a:cubicBezTo>
                <a:cubicBezTo>
                  <a:pt x="5692" y="10784"/>
                  <a:pt x="5694" y="10787"/>
                  <a:pt x="5697" y="10790"/>
                </a:cubicBezTo>
                <a:cubicBezTo>
                  <a:pt x="5703" y="10797"/>
                  <a:pt x="5709" y="10808"/>
                  <a:pt x="5713" y="10822"/>
                </a:cubicBezTo>
                <a:cubicBezTo>
                  <a:pt x="5713" y="10822"/>
                  <a:pt x="5714" y="10822"/>
                  <a:pt x="5714" y="10823"/>
                </a:cubicBezTo>
                <a:cubicBezTo>
                  <a:pt x="5714" y="10824"/>
                  <a:pt x="5714" y="10824"/>
                  <a:pt x="5714" y="10824"/>
                </a:cubicBezTo>
                <a:cubicBezTo>
                  <a:pt x="5719" y="10841"/>
                  <a:pt x="5722" y="10862"/>
                  <a:pt x="5722" y="10887"/>
                </a:cubicBezTo>
                <a:cubicBezTo>
                  <a:pt x="5722" y="10941"/>
                  <a:pt x="5744" y="10970"/>
                  <a:pt x="5785" y="10970"/>
                </a:cubicBezTo>
                <a:cubicBezTo>
                  <a:pt x="5805" y="10970"/>
                  <a:pt x="5822" y="10978"/>
                  <a:pt x="5838" y="10994"/>
                </a:cubicBezTo>
                <a:cubicBezTo>
                  <a:pt x="5854" y="11010"/>
                  <a:pt x="5868" y="11032"/>
                  <a:pt x="5879" y="11060"/>
                </a:cubicBezTo>
                <a:cubicBezTo>
                  <a:pt x="5879" y="11060"/>
                  <a:pt x="5879" y="11061"/>
                  <a:pt x="5879" y="11061"/>
                </a:cubicBezTo>
                <a:cubicBezTo>
                  <a:pt x="5901" y="11117"/>
                  <a:pt x="5912" y="11195"/>
                  <a:pt x="5905" y="11281"/>
                </a:cubicBezTo>
                <a:cubicBezTo>
                  <a:pt x="5897" y="11405"/>
                  <a:pt x="5859" y="11444"/>
                  <a:pt x="5829" y="11407"/>
                </a:cubicBezTo>
                <a:cubicBezTo>
                  <a:pt x="5823" y="11400"/>
                  <a:pt x="5817" y="11389"/>
                  <a:pt x="5812" y="11375"/>
                </a:cubicBezTo>
                <a:cubicBezTo>
                  <a:pt x="5802" y="11348"/>
                  <a:pt x="5794" y="11308"/>
                  <a:pt x="5791" y="11256"/>
                </a:cubicBezTo>
                <a:cubicBezTo>
                  <a:pt x="5787" y="11191"/>
                  <a:pt x="5776" y="11134"/>
                  <a:pt x="5763" y="11109"/>
                </a:cubicBezTo>
                <a:cubicBezTo>
                  <a:pt x="5759" y="11101"/>
                  <a:pt x="5754" y="11097"/>
                  <a:pt x="5750" y="11097"/>
                </a:cubicBezTo>
                <a:cubicBezTo>
                  <a:pt x="5732" y="11097"/>
                  <a:pt x="5722" y="11168"/>
                  <a:pt x="5728" y="11256"/>
                </a:cubicBezTo>
                <a:cubicBezTo>
                  <a:pt x="5732" y="11317"/>
                  <a:pt x="5731" y="11358"/>
                  <a:pt x="5724" y="11384"/>
                </a:cubicBezTo>
                <a:cubicBezTo>
                  <a:pt x="5723" y="11391"/>
                  <a:pt x="5720" y="11395"/>
                  <a:pt x="5718" y="11400"/>
                </a:cubicBezTo>
                <a:cubicBezTo>
                  <a:pt x="5715" y="11405"/>
                  <a:pt x="5713" y="11411"/>
                  <a:pt x="5709" y="11415"/>
                </a:cubicBezTo>
                <a:cubicBezTo>
                  <a:pt x="5708" y="11416"/>
                  <a:pt x="5707" y="11416"/>
                  <a:pt x="5706" y="11416"/>
                </a:cubicBezTo>
                <a:cubicBezTo>
                  <a:pt x="5701" y="11422"/>
                  <a:pt x="5695" y="11426"/>
                  <a:pt x="5686" y="11428"/>
                </a:cubicBezTo>
                <a:cubicBezTo>
                  <a:pt x="5686" y="11428"/>
                  <a:pt x="5685" y="11428"/>
                  <a:pt x="5685" y="11428"/>
                </a:cubicBezTo>
                <a:cubicBezTo>
                  <a:pt x="5684" y="11428"/>
                  <a:pt x="5684" y="11429"/>
                  <a:pt x="5683" y="11429"/>
                </a:cubicBezTo>
                <a:cubicBezTo>
                  <a:pt x="5653" y="11437"/>
                  <a:pt x="5627" y="11432"/>
                  <a:pt x="5626" y="11419"/>
                </a:cubicBezTo>
                <a:cubicBezTo>
                  <a:pt x="5626" y="11417"/>
                  <a:pt x="5626" y="11413"/>
                  <a:pt x="5626" y="11411"/>
                </a:cubicBezTo>
                <a:cubicBezTo>
                  <a:pt x="5623" y="11408"/>
                  <a:pt x="5618" y="11407"/>
                  <a:pt x="5617" y="11403"/>
                </a:cubicBezTo>
                <a:cubicBezTo>
                  <a:pt x="5588" y="11340"/>
                  <a:pt x="5603" y="10867"/>
                  <a:pt x="5636" y="10810"/>
                </a:cubicBezTo>
                <a:cubicBezTo>
                  <a:pt x="5639" y="10807"/>
                  <a:pt x="5641" y="10807"/>
                  <a:pt x="5643" y="10804"/>
                </a:cubicBezTo>
                <a:cubicBezTo>
                  <a:pt x="5643" y="10804"/>
                  <a:pt x="5643" y="10803"/>
                  <a:pt x="5643" y="10803"/>
                </a:cubicBezTo>
                <a:cubicBezTo>
                  <a:pt x="5651" y="10786"/>
                  <a:pt x="5659" y="10777"/>
                  <a:pt x="5668" y="10774"/>
                </a:cubicBezTo>
                <a:close/>
                <a:moveTo>
                  <a:pt x="16170" y="10786"/>
                </a:moveTo>
                <a:cubicBezTo>
                  <a:pt x="16228" y="10779"/>
                  <a:pt x="16255" y="10875"/>
                  <a:pt x="16255" y="11079"/>
                </a:cubicBezTo>
                <a:cubicBezTo>
                  <a:pt x="16255" y="11203"/>
                  <a:pt x="16270" y="11318"/>
                  <a:pt x="16288" y="11333"/>
                </a:cubicBezTo>
                <a:cubicBezTo>
                  <a:pt x="16311" y="11352"/>
                  <a:pt x="16310" y="11379"/>
                  <a:pt x="16284" y="11420"/>
                </a:cubicBezTo>
                <a:cubicBezTo>
                  <a:pt x="16241" y="11491"/>
                  <a:pt x="16080" y="11501"/>
                  <a:pt x="16049" y="11434"/>
                </a:cubicBezTo>
                <a:cubicBezTo>
                  <a:pt x="16038" y="11409"/>
                  <a:pt x="16044" y="11366"/>
                  <a:pt x="16064" y="11340"/>
                </a:cubicBezTo>
                <a:cubicBezTo>
                  <a:pt x="16108" y="11279"/>
                  <a:pt x="16108" y="11001"/>
                  <a:pt x="16064" y="10941"/>
                </a:cubicBezTo>
                <a:cubicBezTo>
                  <a:pt x="16039" y="10908"/>
                  <a:pt x="16050" y="10875"/>
                  <a:pt x="16101" y="10827"/>
                </a:cubicBezTo>
                <a:cubicBezTo>
                  <a:pt x="16128" y="10802"/>
                  <a:pt x="16151" y="10788"/>
                  <a:pt x="16170" y="10786"/>
                </a:cubicBezTo>
                <a:close/>
                <a:moveTo>
                  <a:pt x="16544" y="10822"/>
                </a:moveTo>
                <a:cubicBezTo>
                  <a:pt x="16572" y="10819"/>
                  <a:pt x="16589" y="10869"/>
                  <a:pt x="16596" y="10973"/>
                </a:cubicBezTo>
                <a:cubicBezTo>
                  <a:pt x="16602" y="11053"/>
                  <a:pt x="16620" y="11141"/>
                  <a:pt x="16637" y="11168"/>
                </a:cubicBezTo>
                <a:cubicBezTo>
                  <a:pt x="16656" y="11201"/>
                  <a:pt x="16655" y="11227"/>
                  <a:pt x="16633" y="11246"/>
                </a:cubicBezTo>
                <a:cubicBezTo>
                  <a:pt x="16609" y="11266"/>
                  <a:pt x="16608" y="11292"/>
                  <a:pt x="16630" y="11328"/>
                </a:cubicBezTo>
                <a:cubicBezTo>
                  <a:pt x="16652" y="11364"/>
                  <a:pt x="16651" y="11396"/>
                  <a:pt x="16625" y="11430"/>
                </a:cubicBezTo>
                <a:cubicBezTo>
                  <a:pt x="16555" y="11526"/>
                  <a:pt x="16432" y="11445"/>
                  <a:pt x="16466" y="11325"/>
                </a:cubicBezTo>
                <a:cubicBezTo>
                  <a:pt x="16477" y="11287"/>
                  <a:pt x="16459" y="11268"/>
                  <a:pt x="16418" y="11268"/>
                </a:cubicBezTo>
                <a:cubicBezTo>
                  <a:pt x="16310" y="11268"/>
                  <a:pt x="16310" y="11192"/>
                  <a:pt x="16417" y="10991"/>
                </a:cubicBezTo>
                <a:cubicBezTo>
                  <a:pt x="16475" y="10881"/>
                  <a:pt x="16516" y="10824"/>
                  <a:pt x="16544" y="10822"/>
                </a:cubicBezTo>
                <a:close/>
                <a:moveTo>
                  <a:pt x="6067" y="10875"/>
                </a:moveTo>
                <a:cubicBezTo>
                  <a:pt x="6104" y="10880"/>
                  <a:pt x="6131" y="10954"/>
                  <a:pt x="6131" y="11079"/>
                </a:cubicBezTo>
                <a:cubicBezTo>
                  <a:pt x="6131" y="11188"/>
                  <a:pt x="6146" y="11223"/>
                  <a:pt x="6195" y="11233"/>
                </a:cubicBezTo>
                <a:cubicBezTo>
                  <a:pt x="6231" y="11241"/>
                  <a:pt x="6262" y="11266"/>
                  <a:pt x="6266" y="11290"/>
                </a:cubicBezTo>
                <a:cubicBezTo>
                  <a:pt x="6274" y="11339"/>
                  <a:pt x="6061" y="11372"/>
                  <a:pt x="6027" y="11327"/>
                </a:cubicBezTo>
                <a:cubicBezTo>
                  <a:pt x="6015" y="11310"/>
                  <a:pt x="6006" y="11252"/>
                  <a:pt x="6006" y="11199"/>
                </a:cubicBezTo>
                <a:cubicBezTo>
                  <a:pt x="6006" y="11146"/>
                  <a:pt x="5992" y="11090"/>
                  <a:pt x="5974" y="11076"/>
                </a:cubicBezTo>
                <a:cubicBezTo>
                  <a:pt x="5955" y="11060"/>
                  <a:pt x="5963" y="11010"/>
                  <a:pt x="5994" y="10946"/>
                </a:cubicBezTo>
                <a:cubicBezTo>
                  <a:pt x="6019" y="10895"/>
                  <a:pt x="6045" y="10873"/>
                  <a:pt x="6067" y="10875"/>
                </a:cubicBezTo>
                <a:close/>
                <a:moveTo>
                  <a:pt x="11917" y="10896"/>
                </a:moveTo>
                <a:cubicBezTo>
                  <a:pt x="11957" y="10892"/>
                  <a:pt x="11980" y="10969"/>
                  <a:pt x="11980" y="11117"/>
                </a:cubicBezTo>
                <a:cubicBezTo>
                  <a:pt x="11980" y="11245"/>
                  <a:pt x="11994" y="11309"/>
                  <a:pt x="12028" y="11327"/>
                </a:cubicBezTo>
                <a:cubicBezTo>
                  <a:pt x="12055" y="11341"/>
                  <a:pt x="12069" y="11371"/>
                  <a:pt x="12058" y="11395"/>
                </a:cubicBezTo>
                <a:cubicBezTo>
                  <a:pt x="12031" y="11454"/>
                  <a:pt x="11930" y="11448"/>
                  <a:pt x="11893" y="11384"/>
                </a:cubicBezTo>
                <a:cubicBezTo>
                  <a:pt x="11839" y="11291"/>
                  <a:pt x="11823" y="10978"/>
                  <a:pt x="11870" y="10925"/>
                </a:cubicBezTo>
                <a:cubicBezTo>
                  <a:pt x="11888" y="10906"/>
                  <a:pt x="11903" y="10897"/>
                  <a:pt x="11917" y="10896"/>
                </a:cubicBezTo>
                <a:close/>
                <a:moveTo>
                  <a:pt x="11583" y="10901"/>
                </a:moveTo>
                <a:cubicBezTo>
                  <a:pt x="11719" y="10909"/>
                  <a:pt x="11765" y="10947"/>
                  <a:pt x="11802" y="11043"/>
                </a:cubicBezTo>
                <a:cubicBezTo>
                  <a:pt x="11848" y="11159"/>
                  <a:pt x="11841" y="11242"/>
                  <a:pt x="11772" y="11384"/>
                </a:cubicBezTo>
                <a:cubicBezTo>
                  <a:pt x="11675" y="11585"/>
                  <a:pt x="11598" y="11620"/>
                  <a:pt x="11540" y="11493"/>
                </a:cubicBezTo>
                <a:cubicBezTo>
                  <a:pt x="11520" y="11450"/>
                  <a:pt x="11475" y="11439"/>
                  <a:pt x="11438" y="11470"/>
                </a:cubicBezTo>
                <a:cubicBezTo>
                  <a:pt x="11224" y="11649"/>
                  <a:pt x="11037" y="11479"/>
                  <a:pt x="11066" y="11132"/>
                </a:cubicBezTo>
                <a:cubicBezTo>
                  <a:pt x="11084" y="10924"/>
                  <a:pt x="11099" y="10914"/>
                  <a:pt x="11414" y="10902"/>
                </a:cubicBezTo>
                <a:cubicBezTo>
                  <a:pt x="11482" y="10900"/>
                  <a:pt x="11537" y="10898"/>
                  <a:pt x="11583" y="10901"/>
                </a:cubicBezTo>
                <a:close/>
                <a:moveTo>
                  <a:pt x="14529" y="10925"/>
                </a:moveTo>
                <a:cubicBezTo>
                  <a:pt x="14522" y="10924"/>
                  <a:pt x="14514" y="10929"/>
                  <a:pt x="14506" y="10939"/>
                </a:cubicBezTo>
                <a:cubicBezTo>
                  <a:pt x="14495" y="10954"/>
                  <a:pt x="14498" y="11001"/>
                  <a:pt x="14512" y="11043"/>
                </a:cubicBezTo>
                <a:cubicBezTo>
                  <a:pt x="14535" y="11116"/>
                  <a:pt x="14536" y="11115"/>
                  <a:pt x="14549" y="11040"/>
                </a:cubicBezTo>
                <a:cubicBezTo>
                  <a:pt x="14560" y="10978"/>
                  <a:pt x="14549" y="10928"/>
                  <a:pt x="14529" y="10925"/>
                </a:cubicBezTo>
                <a:close/>
                <a:moveTo>
                  <a:pt x="8694" y="10928"/>
                </a:moveTo>
                <a:cubicBezTo>
                  <a:pt x="8802" y="10928"/>
                  <a:pt x="8873" y="11104"/>
                  <a:pt x="8861" y="11256"/>
                </a:cubicBezTo>
                <a:cubicBezTo>
                  <a:pt x="8880" y="11046"/>
                  <a:pt x="8933" y="10946"/>
                  <a:pt x="9009" y="10985"/>
                </a:cubicBezTo>
                <a:cubicBezTo>
                  <a:pt x="9052" y="11008"/>
                  <a:pt x="9055" y="11025"/>
                  <a:pt x="9023" y="11076"/>
                </a:cubicBezTo>
                <a:cubicBezTo>
                  <a:pt x="8998" y="11118"/>
                  <a:pt x="8994" y="11159"/>
                  <a:pt x="9014" y="11194"/>
                </a:cubicBezTo>
                <a:cubicBezTo>
                  <a:pt x="9031" y="11223"/>
                  <a:pt x="9042" y="11314"/>
                  <a:pt x="9040" y="11396"/>
                </a:cubicBezTo>
                <a:cubicBezTo>
                  <a:pt x="9038" y="11510"/>
                  <a:pt x="9023" y="11546"/>
                  <a:pt x="8975" y="11556"/>
                </a:cubicBezTo>
                <a:cubicBezTo>
                  <a:pt x="8878" y="11575"/>
                  <a:pt x="8844" y="11493"/>
                  <a:pt x="8859" y="11283"/>
                </a:cubicBezTo>
                <a:cubicBezTo>
                  <a:pt x="8852" y="11332"/>
                  <a:pt x="8836" y="11377"/>
                  <a:pt x="8809" y="11410"/>
                </a:cubicBezTo>
                <a:cubicBezTo>
                  <a:pt x="8724" y="11514"/>
                  <a:pt x="8600" y="11499"/>
                  <a:pt x="8540" y="11375"/>
                </a:cubicBezTo>
                <a:cubicBezTo>
                  <a:pt x="8512" y="11318"/>
                  <a:pt x="8489" y="11244"/>
                  <a:pt x="8489" y="11212"/>
                </a:cubicBezTo>
                <a:cubicBezTo>
                  <a:pt x="8489" y="11157"/>
                  <a:pt x="8523" y="11084"/>
                  <a:pt x="8566" y="11026"/>
                </a:cubicBezTo>
                <a:cubicBezTo>
                  <a:pt x="8567" y="11013"/>
                  <a:pt x="8572" y="11001"/>
                  <a:pt x="8581" y="10993"/>
                </a:cubicBezTo>
                <a:cubicBezTo>
                  <a:pt x="8587" y="10988"/>
                  <a:pt x="8593" y="10989"/>
                  <a:pt x="8600" y="10989"/>
                </a:cubicBezTo>
                <a:cubicBezTo>
                  <a:pt x="8632" y="10955"/>
                  <a:pt x="8666" y="10928"/>
                  <a:pt x="8694" y="10928"/>
                </a:cubicBezTo>
                <a:close/>
                <a:moveTo>
                  <a:pt x="13603" y="10970"/>
                </a:moveTo>
                <a:cubicBezTo>
                  <a:pt x="13731" y="10970"/>
                  <a:pt x="13749" y="11008"/>
                  <a:pt x="13690" y="11159"/>
                </a:cubicBezTo>
                <a:cubicBezTo>
                  <a:pt x="13652" y="11260"/>
                  <a:pt x="13651" y="11292"/>
                  <a:pt x="13686" y="11349"/>
                </a:cubicBezTo>
                <a:cubicBezTo>
                  <a:pt x="13709" y="11386"/>
                  <a:pt x="13727" y="11445"/>
                  <a:pt x="13726" y="11480"/>
                </a:cubicBezTo>
                <a:cubicBezTo>
                  <a:pt x="13725" y="11527"/>
                  <a:pt x="13680" y="11548"/>
                  <a:pt x="13562" y="11557"/>
                </a:cubicBezTo>
                <a:cubicBezTo>
                  <a:pt x="13392" y="11570"/>
                  <a:pt x="13347" y="11538"/>
                  <a:pt x="13395" y="11435"/>
                </a:cubicBezTo>
                <a:cubicBezTo>
                  <a:pt x="13411" y="11401"/>
                  <a:pt x="13425" y="11306"/>
                  <a:pt x="13425" y="11223"/>
                </a:cubicBezTo>
                <a:cubicBezTo>
                  <a:pt x="13426" y="11036"/>
                  <a:pt x="13472" y="10970"/>
                  <a:pt x="13603" y="10970"/>
                </a:cubicBezTo>
                <a:close/>
                <a:moveTo>
                  <a:pt x="13324" y="11026"/>
                </a:moveTo>
                <a:cubicBezTo>
                  <a:pt x="13347" y="11035"/>
                  <a:pt x="13357" y="11098"/>
                  <a:pt x="13367" y="11242"/>
                </a:cubicBezTo>
                <a:cubicBezTo>
                  <a:pt x="13377" y="11398"/>
                  <a:pt x="13340" y="11478"/>
                  <a:pt x="13290" y="11410"/>
                </a:cubicBezTo>
                <a:cubicBezTo>
                  <a:pt x="13258" y="11366"/>
                  <a:pt x="13264" y="11063"/>
                  <a:pt x="13298" y="11035"/>
                </a:cubicBezTo>
                <a:cubicBezTo>
                  <a:pt x="13308" y="11027"/>
                  <a:pt x="13317" y="11024"/>
                  <a:pt x="13324" y="11026"/>
                </a:cubicBezTo>
                <a:close/>
                <a:moveTo>
                  <a:pt x="15846" y="11097"/>
                </a:moveTo>
                <a:cubicBezTo>
                  <a:pt x="15829" y="11097"/>
                  <a:pt x="15815" y="11144"/>
                  <a:pt x="15815" y="11203"/>
                </a:cubicBezTo>
                <a:cubicBezTo>
                  <a:pt x="15815" y="11261"/>
                  <a:pt x="15829" y="11310"/>
                  <a:pt x="15846" y="11310"/>
                </a:cubicBezTo>
                <a:cubicBezTo>
                  <a:pt x="15864" y="11310"/>
                  <a:pt x="15878" y="11261"/>
                  <a:pt x="15878" y="11203"/>
                </a:cubicBezTo>
                <a:cubicBezTo>
                  <a:pt x="15878" y="11144"/>
                  <a:pt x="15864" y="11097"/>
                  <a:pt x="15846" y="11097"/>
                </a:cubicBezTo>
                <a:close/>
                <a:moveTo>
                  <a:pt x="15502" y="11102"/>
                </a:moveTo>
                <a:cubicBezTo>
                  <a:pt x="15494" y="11102"/>
                  <a:pt x="15483" y="11107"/>
                  <a:pt x="15472" y="11117"/>
                </a:cubicBezTo>
                <a:cubicBezTo>
                  <a:pt x="15449" y="11136"/>
                  <a:pt x="15451" y="11171"/>
                  <a:pt x="15477" y="11228"/>
                </a:cubicBezTo>
                <a:cubicBezTo>
                  <a:pt x="15516" y="11312"/>
                  <a:pt x="15516" y="11312"/>
                  <a:pt x="15526" y="11223"/>
                </a:cubicBezTo>
                <a:cubicBezTo>
                  <a:pt x="15536" y="11144"/>
                  <a:pt x="15527" y="11102"/>
                  <a:pt x="15502" y="11102"/>
                </a:cubicBezTo>
                <a:close/>
                <a:moveTo>
                  <a:pt x="8680" y="11139"/>
                </a:moveTo>
                <a:cubicBezTo>
                  <a:pt x="8673" y="11138"/>
                  <a:pt x="8666" y="11142"/>
                  <a:pt x="8658" y="11153"/>
                </a:cubicBezTo>
                <a:cubicBezTo>
                  <a:pt x="8647" y="11167"/>
                  <a:pt x="8649" y="11213"/>
                  <a:pt x="8663" y="11255"/>
                </a:cubicBezTo>
                <a:cubicBezTo>
                  <a:pt x="8686" y="11328"/>
                  <a:pt x="8689" y="11328"/>
                  <a:pt x="8702" y="11254"/>
                </a:cubicBezTo>
                <a:cubicBezTo>
                  <a:pt x="8713" y="11191"/>
                  <a:pt x="8700" y="11142"/>
                  <a:pt x="8680" y="11139"/>
                </a:cubicBezTo>
                <a:close/>
                <a:moveTo>
                  <a:pt x="8032" y="11159"/>
                </a:moveTo>
                <a:cubicBezTo>
                  <a:pt x="8027" y="11156"/>
                  <a:pt x="8023" y="11181"/>
                  <a:pt x="8023" y="11224"/>
                </a:cubicBezTo>
                <a:cubicBezTo>
                  <a:pt x="8023" y="11283"/>
                  <a:pt x="8029" y="11307"/>
                  <a:pt x="8038" y="11278"/>
                </a:cubicBezTo>
                <a:cubicBezTo>
                  <a:pt x="8047" y="11249"/>
                  <a:pt x="8047" y="11201"/>
                  <a:pt x="8038" y="11172"/>
                </a:cubicBezTo>
                <a:cubicBezTo>
                  <a:pt x="8036" y="11165"/>
                  <a:pt x="8034" y="11160"/>
                  <a:pt x="8032" y="11159"/>
                </a:cubicBezTo>
                <a:close/>
                <a:moveTo>
                  <a:pt x="14524" y="11224"/>
                </a:moveTo>
                <a:cubicBezTo>
                  <a:pt x="14506" y="11224"/>
                  <a:pt x="14499" y="11245"/>
                  <a:pt x="14510" y="11268"/>
                </a:cubicBezTo>
                <a:cubicBezTo>
                  <a:pt x="14521" y="11291"/>
                  <a:pt x="14536" y="11310"/>
                  <a:pt x="14544" y="11310"/>
                </a:cubicBezTo>
                <a:cubicBezTo>
                  <a:pt x="14551" y="11310"/>
                  <a:pt x="14558" y="11291"/>
                  <a:pt x="14558" y="11268"/>
                </a:cubicBezTo>
                <a:cubicBezTo>
                  <a:pt x="14558" y="11245"/>
                  <a:pt x="14542" y="11224"/>
                  <a:pt x="14524" y="11224"/>
                </a:cubicBezTo>
                <a:close/>
                <a:moveTo>
                  <a:pt x="9266" y="11283"/>
                </a:moveTo>
                <a:cubicBezTo>
                  <a:pt x="9275" y="11285"/>
                  <a:pt x="9284" y="11294"/>
                  <a:pt x="9292" y="11310"/>
                </a:cubicBezTo>
                <a:cubicBezTo>
                  <a:pt x="9304" y="11338"/>
                  <a:pt x="9299" y="11379"/>
                  <a:pt x="9282" y="11402"/>
                </a:cubicBezTo>
                <a:cubicBezTo>
                  <a:pt x="9261" y="11431"/>
                  <a:pt x="9243" y="11429"/>
                  <a:pt x="9228" y="11396"/>
                </a:cubicBezTo>
                <a:cubicBezTo>
                  <a:pt x="9216" y="11368"/>
                  <a:pt x="9219" y="11326"/>
                  <a:pt x="9237" y="11302"/>
                </a:cubicBezTo>
                <a:cubicBezTo>
                  <a:pt x="9247" y="11288"/>
                  <a:pt x="9257" y="11282"/>
                  <a:pt x="9266" y="11283"/>
                </a:cubicBezTo>
                <a:close/>
                <a:moveTo>
                  <a:pt x="6677" y="11414"/>
                </a:moveTo>
                <a:cubicBezTo>
                  <a:pt x="6687" y="11415"/>
                  <a:pt x="6700" y="11423"/>
                  <a:pt x="6715" y="11441"/>
                </a:cubicBezTo>
                <a:cubicBezTo>
                  <a:pt x="6749" y="11479"/>
                  <a:pt x="6752" y="11505"/>
                  <a:pt x="6725" y="11549"/>
                </a:cubicBezTo>
                <a:cubicBezTo>
                  <a:pt x="6683" y="11617"/>
                  <a:pt x="6584" y="11626"/>
                  <a:pt x="6556" y="11565"/>
                </a:cubicBezTo>
                <a:cubicBezTo>
                  <a:pt x="6531" y="11510"/>
                  <a:pt x="6566" y="11429"/>
                  <a:pt x="6602" y="11458"/>
                </a:cubicBezTo>
                <a:cubicBezTo>
                  <a:pt x="6617" y="11471"/>
                  <a:pt x="6639" y="11462"/>
                  <a:pt x="6650" y="11437"/>
                </a:cubicBezTo>
                <a:cubicBezTo>
                  <a:pt x="6657" y="11421"/>
                  <a:pt x="6666" y="11413"/>
                  <a:pt x="6677" y="11414"/>
                </a:cubicBezTo>
                <a:close/>
              </a:path>
            </a:pathLst>
          </a:custGeom>
          <a:ln w="12700">
            <a:miter lim="400000"/>
          </a:ln>
        </p:spPr>
      </p:pic>
      <p:sp>
        <p:nvSpPr>
          <p:cNvPr id="141" name="重定位"/>
          <p:cNvSpPr/>
          <p:nvPr/>
        </p:nvSpPr>
        <p:spPr>
          <a:xfrm>
            <a:off x="12905861" y="1753379"/>
            <a:ext cx="1943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sz="4800" b="1">
                <a:solidFill>
                  <a:schemeClr val="accent5"/>
                </a:solidFill>
                <a:latin typeface="Helvetica"/>
                <a:ea typeface="Helvetica"/>
                <a:cs typeface="Helvetica"/>
                <a:sym typeface="Helvetica"/>
              </a:defRPr>
            </a:lvl1pPr>
          </a:lstStyle>
          <a:p>
            <a:pPr>
              <a:defRPr b="0">
                <a:solidFill>
                  <a:srgbClr val="000000"/>
                </a:solidFill>
                <a:latin typeface="+mn-lt"/>
                <a:ea typeface="+mn-ea"/>
                <a:cs typeface="+mn-cs"/>
                <a:sym typeface="Helvetica Light"/>
              </a:defRPr>
            </a:pPr>
            <a:r>
              <a:rPr b="1">
                <a:solidFill>
                  <a:schemeClr val="accent5"/>
                </a:solidFill>
                <a:latin typeface="Helvetica"/>
                <a:ea typeface="Helvetica"/>
                <a:cs typeface="Helvetica"/>
                <a:sym typeface="Helvetica"/>
              </a:rPr>
              <a:t>重定位</a:t>
            </a:r>
          </a:p>
        </p:txBody>
      </p:sp>
      <p:sp>
        <p:nvSpPr>
          <p:cNvPr id="142" name="物理地址=逻辑地址+程序在内存中的起始地址"/>
          <p:cNvSpPr/>
          <p:nvPr/>
        </p:nvSpPr>
        <p:spPr>
          <a:xfrm>
            <a:off x="1085309" y="11347829"/>
            <a:ext cx="12678968"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90000"/>
              </a:lnSpc>
              <a:defRPr sz="4800"/>
            </a:lvl1pPr>
          </a:lstStyle>
          <a:p>
            <a:r>
              <a:t>物理地址=逻辑地址+程序在内存中的起始地址</a:t>
            </a:r>
          </a:p>
        </p:txBody>
      </p:sp>
    </p:spTree>
    <p:extLst>
      <p:ext uri="{BB962C8B-B14F-4D97-AF65-F5344CB8AC3E}">
        <p14:creationId xmlns:p14="http://schemas.microsoft.com/office/powerpoint/2010/main" val="134384640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4.2.2.3 动态运行时装入（动态重定位）"/>
          <p:cNvSpPr/>
          <p:nvPr/>
        </p:nvSpPr>
        <p:spPr>
          <a:xfrm>
            <a:off x="64397" y="68697"/>
            <a:ext cx="7489230" cy="5950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3200">
                <a:solidFill>
                  <a:schemeClr val="bg1">
                    <a:lumMod val="75000"/>
                  </a:schemeClr>
                </a:solidFill>
                <a:latin typeface="SimSun" charset="-122"/>
                <a:ea typeface="SimSun" charset="-122"/>
                <a:cs typeface="SimSun" charset="-122"/>
              </a:rPr>
              <a:t>4.2.2.3 动态运行时装入（动态重定位）</a:t>
            </a:r>
          </a:p>
        </p:txBody>
      </p:sp>
      <p:sp>
        <p:nvSpPr>
          <p:cNvPr id="14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45"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4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7"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148"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49" name="程序的装入"/>
          <p:cNvSpPr/>
          <p:nvPr/>
        </p:nvSpPr>
        <p:spPr>
          <a:xfrm>
            <a:off x="516911" y="6137391"/>
            <a:ext cx="368796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50" name="绝对装入方式"/>
          <p:cNvSpPr/>
          <p:nvPr/>
        </p:nvSpPr>
        <p:spPr>
          <a:xfrm>
            <a:off x="6119588" y="3481501"/>
            <a:ext cx="5552658" cy="1270001"/>
          </a:xfrm>
          <a:prstGeom prst="roundRect">
            <a:avLst>
              <a:gd name="adj" fmla="val 15000"/>
            </a:avLst>
          </a:prstGeom>
          <a:blipFill>
            <a:blip r:embed="rId2">
              <a:alphaModFix amt="1962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绝对装入方式</a:t>
            </a:r>
          </a:p>
        </p:txBody>
      </p:sp>
      <p:sp>
        <p:nvSpPr>
          <p:cNvPr id="151" name="动态运行时装入…"/>
          <p:cNvSpPr/>
          <p:nvPr/>
        </p:nvSpPr>
        <p:spPr>
          <a:xfrm>
            <a:off x="6058796" y="8217075"/>
            <a:ext cx="5674242"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动态运行时装入</a:t>
            </a:r>
          </a:p>
          <a:p>
            <a:pPr>
              <a:defRPr sz="4800" b="1">
                <a:solidFill>
                  <a:srgbClr val="FFFFFF"/>
                </a:solidFill>
                <a:latin typeface="Helvetica"/>
                <a:ea typeface="Helvetica"/>
                <a:cs typeface="Helvetica"/>
                <a:sym typeface="Helvetica"/>
              </a:defRPr>
            </a:pPr>
            <a:r>
              <a:t>（动态重定位）</a:t>
            </a:r>
          </a:p>
        </p:txBody>
      </p:sp>
      <p:sp>
        <p:nvSpPr>
          <p:cNvPr id="152" name="箭头"/>
          <p:cNvSpPr/>
          <p:nvPr/>
        </p:nvSpPr>
        <p:spPr>
          <a:xfrm rot="19486567">
            <a:off x="4158205" y="5159457"/>
            <a:ext cx="1495616" cy="662892"/>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53" name="箭头"/>
          <p:cNvSpPr/>
          <p:nvPr/>
        </p:nvSpPr>
        <p:spPr>
          <a:xfrm rot="2489214">
            <a:off x="4161421" y="7734923"/>
            <a:ext cx="1495616"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b="1">
                <a:solidFill>
                  <a:srgbClr val="FFFFFF"/>
                </a:solidFill>
                <a:latin typeface="Helvetica"/>
                <a:ea typeface="Helvetica"/>
                <a:cs typeface="Helvetica"/>
                <a:sym typeface="Helvetica"/>
              </a:defRPr>
            </a:pPr>
            <a:endParaRPr/>
          </a:p>
        </p:txBody>
      </p:sp>
      <p:sp>
        <p:nvSpPr>
          <p:cNvPr id="154" name="箭头"/>
          <p:cNvSpPr/>
          <p:nvPr/>
        </p:nvSpPr>
        <p:spPr>
          <a:xfrm rot="21567898">
            <a:off x="4438124" y="6442536"/>
            <a:ext cx="1495615" cy="662893"/>
          </a:xfrm>
          <a:prstGeom prst="rightArrow">
            <a:avLst>
              <a:gd name="adj1" fmla="val 22651"/>
              <a:gd name="adj2" fmla="val 87109"/>
            </a:avLst>
          </a:prstGeom>
          <a:blipFill>
            <a:blip r:embed="rId2">
              <a:alphaModFix amt="20021"/>
            </a:blip>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55" name="可重定位装入方式…"/>
          <p:cNvSpPr/>
          <p:nvPr/>
        </p:nvSpPr>
        <p:spPr>
          <a:xfrm>
            <a:off x="6166289" y="5475576"/>
            <a:ext cx="5552657" cy="2017424"/>
          </a:xfrm>
          <a:prstGeom prst="roundRect">
            <a:avLst>
              <a:gd name="adj" fmla="val 9443"/>
            </a:avLst>
          </a:prstGeom>
          <a:blipFill>
            <a:blip r:embed="rId2">
              <a:alphaModFix amt="19620"/>
            </a:blip>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可重定位装入方式</a:t>
            </a:r>
          </a:p>
          <a:p>
            <a:pPr>
              <a:defRPr sz="4800" b="1">
                <a:solidFill>
                  <a:srgbClr val="FFFFFF"/>
                </a:solidFill>
                <a:latin typeface="Helvetica"/>
                <a:ea typeface="Helvetica"/>
                <a:cs typeface="Helvetica"/>
                <a:sym typeface="Helvetica"/>
              </a:defRPr>
            </a:pPr>
            <a:r>
              <a:t>（静态重定位）</a:t>
            </a:r>
          </a:p>
        </p:txBody>
      </p:sp>
      <p:grpSp>
        <p:nvGrpSpPr>
          <p:cNvPr id="159" name="程序装入时对目标程序中的指令和数据地址的修改过程叫重定位"/>
          <p:cNvGrpSpPr/>
          <p:nvPr/>
        </p:nvGrpSpPr>
        <p:grpSpPr>
          <a:xfrm>
            <a:off x="15013836" y="1792825"/>
            <a:ext cx="8032147" cy="1802130"/>
            <a:chOff x="0" y="0"/>
            <a:chExt cx="8032145" cy="1802129"/>
          </a:xfrm>
        </p:grpSpPr>
        <p:sp>
          <p:nvSpPr>
            <p:cNvPr id="158" name="程序装入时对目标程序中的指令和数据地址的修改过程叫重定位"/>
            <p:cNvSpPr/>
            <p:nvPr/>
          </p:nvSpPr>
          <p:spPr>
            <a:xfrm>
              <a:off x="31750" y="31750"/>
              <a:ext cx="7968646" cy="173863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nSpc>
                  <a:spcPct val="110000"/>
                </a:lnSpc>
                <a:defRPr sz="4200"/>
              </a:pPr>
              <a:r>
                <a:t>程序装入时对目标程序中的指令和数据</a:t>
              </a:r>
              <a:r>
                <a:rPr>
                  <a:solidFill>
                    <a:schemeClr val="accent5"/>
                  </a:solidFill>
                </a:rPr>
                <a:t>地址的修改过程</a:t>
              </a:r>
              <a:r>
                <a:t>叫重定位</a:t>
              </a:r>
            </a:p>
          </p:txBody>
        </p:sp>
        <p:pic>
          <p:nvPicPr>
            <p:cNvPr id="157" name="程序装入时对目标程序中的指令和数据地址的修改过程叫重定位" descr="程序装入时对目标程序中的指令和数据地址的修改过程叫重定位"/>
            <p:cNvPicPr>
              <a:picLocks/>
            </p:cNvPicPr>
            <p:nvPr/>
          </p:nvPicPr>
          <p:blipFill>
            <a:blip r:embed="rId3">
              <a:extLst/>
            </a:blip>
            <a:stretch>
              <a:fillRect/>
            </a:stretch>
          </p:blipFill>
          <p:spPr>
            <a:xfrm>
              <a:off x="-1" y="0"/>
              <a:ext cx="8032147" cy="1802130"/>
            </a:xfrm>
            <a:prstGeom prst="rect">
              <a:avLst/>
            </a:prstGeom>
            <a:effectLst/>
          </p:spPr>
        </p:pic>
      </p:grpSp>
      <p:sp>
        <p:nvSpPr>
          <p:cNvPr id="160" name="重定位"/>
          <p:cNvSpPr/>
          <p:nvPr/>
        </p:nvSpPr>
        <p:spPr>
          <a:xfrm>
            <a:off x="12905861" y="1753379"/>
            <a:ext cx="19431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sz="4800" b="1">
                <a:solidFill>
                  <a:schemeClr val="accent5"/>
                </a:solidFill>
                <a:latin typeface="Helvetica"/>
                <a:ea typeface="Helvetica"/>
                <a:cs typeface="Helvetica"/>
                <a:sym typeface="Helvetica"/>
              </a:defRPr>
            </a:lvl1pPr>
          </a:lstStyle>
          <a:p>
            <a:pPr>
              <a:defRPr b="0">
                <a:solidFill>
                  <a:srgbClr val="000000"/>
                </a:solidFill>
                <a:latin typeface="+mn-lt"/>
                <a:ea typeface="+mn-ea"/>
                <a:cs typeface="+mn-cs"/>
                <a:sym typeface="Helvetica Light"/>
              </a:defRPr>
            </a:pPr>
            <a:r>
              <a:rPr b="1">
                <a:solidFill>
                  <a:schemeClr val="accent5"/>
                </a:solidFill>
                <a:latin typeface="Helvetica"/>
                <a:ea typeface="Helvetica"/>
                <a:cs typeface="Helvetica"/>
                <a:sym typeface="Helvetica"/>
              </a:rPr>
              <a:t>重定位</a:t>
            </a:r>
          </a:p>
        </p:txBody>
      </p:sp>
      <p:sp>
        <p:nvSpPr>
          <p:cNvPr id="161" name="程序执行时通过重定位转换为物理地址"/>
          <p:cNvSpPr/>
          <p:nvPr/>
        </p:nvSpPr>
        <p:spPr>
          <a:xfrm>
            <a:off x="12328766" y="8743186"/>
            <a:ext cx="10736610" cy="965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defRPr sz="4800"/>
            </a:pPr>
            <a:r>
              <a:t>程序执行时通过</a:t>
            </a:r>
            <a:r>
              <a:rPr b="1">
                <a:solidFill>
                  <a:schemeClr val="accent5"/>
                </a:solidFill>
                <a:latin typeface="Helvetica"/>
                <a:ea typeface="Helvetica"/>
                <a:cs typeface="Helvetica"/>
                <a:sym typeface="Helvetica"/>
              </a:rPr>
              <a:t>重定位</a:t>
            </a:r>
            <a:r>
              <a:t>转换为物理地址</a:t>
            </a:r>
          </a:p>
        </p:txBody>
      </p:sp>
    </p:spTree>
    <p:extLst>
      <p:ext uri="{BB962C8B-B14F-4D97-AF65-F5344CB8AC3E}">
        <p14:creationId xmlns:p14="http://schemas.microsoft.com/office/powerpoint/2010/main" val="94103014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
        <p:nvSpPr>
          <p:cNvPr id="16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4"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16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6"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167" name="程序的装入🔗"/>
          <p:cNvSpPr/>
          <p:nvPr/>
        </p:nvSpPr>
        <p:spPr>
          <a:xfrm>
            <a:off x="633513" y="344714"/>
            <a:ext cx="4668045"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68" name="程序的装入"/>
          <p:cNvSpPr/>
          <p:nvPr/>
        </p:nvSpPr>
        <p:spPr>
          <a:xfrm>
            <a:off x="516911" y="6137391"/>
            <a:ext cx="3687962"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程序的装入</a:t>
            </a:r>
          </a:p>
        </p:txBody>
      </p:sp>
      <p:sp>
        <p:nvSpPr>
          <p:cNvPr id="169" name="绝对装入方式"/>
          <p:cNvSpPr/>
          <p:nvPr/>
        </p:nvSpPr>
        <p:spPr>
          <a:xfrm>
            <a:off x="6119588" y="3481501"/>
            <a:ext cx="5552658"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绝对装入方式</a:t>
            </a:r>
          </a:p>
        </p:txBody>
      </p:sp>
      <p:sp>
        <p:nvSpPr>
          <p:cNvPr id="170" name="动态运行时装入…"/>
          <p:cNvSpPr/>
          <p:nvPr/>
        </p:nvSpPr>
        <p:spPr>
          <a:xfrm>
            <a:off x="6058796" y="8217075"/>
            <a:ext cx="5674242"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动态运行时装入</a:t>
            </a:r>
          </a:p>
          <a:p>
            <a:pPr>
              <a:defRPr sz="4800" b="1">
                <a:solidFill>
                  <a:srgbClr val="FFFFFF"/>
                </a:solidFill>
                <a:latin typeface="Helvetica"/>
                <a:ea typeface="Helvetica"/>
                <a:cs typeface="Helvetica"/>
                <a:sym typeface="Helvetica"/>
              </a:defRPr>
            </a:pPr>
            <a:r>
              <a:t>（动态重定位）</a:t>
            </a:r>
          </a:p>
        </p:txBody>
      </p:sp>
      <p:sp>
        <p:nvSpPr>
          <p:cNvPr id="171" name="箭头"/>
          <p:cNvSpPr/>
          <p:nvPr/>
        </p:nvSpPr>
        <p:spPr>
          <a:xfrm rot="19486567">
            <a:off x="4158205" y="5159457"/>
            <a:ext cx="1495616" cy="662892"/>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72" name="箭头"/>
          <p:cNvSpPr/>
          <p:nvPr/>
        </p:nvSpPr>
        <p:spPr>
          <a:xfrm rot="2489214">
            <a:off x="4161421" y="7734923"/>
            <a:ext cx="1495616"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b="1">
                <a:solidFill>
                  <a:srgbClr val="FFFFFF"/>
                </a:solidFill>
                <a:latin typeface="Helvetica"/>
                <a:ea typeface="Helvetica"/>
                <a:cs typeface="Helvetica"/>
                <a:sym typeface="Helvetica"/>
              </a:defRPr>
            </a:pPr>
            <a:endParaRPr/>
          </a:p>
        </p:txBody>
      </p:sp>
      <p:sp>
        <p:nvSpPr>
          <p:cNvPr id="173" name="箭头"/>
          <p:cNvSpPr/>
          <p:nvPr/>
        </p:nvSpPr>
        <p:spPr>
          <a:xfrm rot="21567898">
            <a:off x="4438124" y="6442536"/>
            <a:ext cx="1495615" cy="662893"/>
          </a:xfrm>
          <a:prstGeom prst="rightArrow">
            <a:avLst>
              <a:gd name="adj1" fmla="val 22651"/>
              <a:gd name="adj2" fmla="val 87109"/>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4800" b="1">
                <a:solidFill>
                  <a:srgbClr val="FFFFFF"/>
                </a:solidFill>
                <a:latin typeface="Helvetica"/>
                <a:ea typeface="Helvetica"/>
                <a:cs typeface="Helvetica"/>
                <a:sym typeface="Helvetica"/>
              </a:defRPr>
            </a:pPr>
            <a:endParaRPr/>
          </a:p>
        </p:txBody>
      </p:sp>
      <p:sp>
        <p:nvSpPr>
          <p:cNvPr id="174" name="可重定位装入方式…"/>
          <p:cNvSpPr/>
          <p:nvPr/>
        </p:nvSpPr>
        <p:spPr>
          <a:xfrm>
            <a:off x="6166289" y="5475576"/>
            <a:ext cx="5552657" cy="2017424"/>
          </a:xfrm>
          <a:prstGeom prst="roundRect">
            <a:avLst>
              <a:gd name="adj" fmla="val 9443"/>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4800" b="1">
                <a:solidFill>
                  <a:srgbClr val="FFFFFF"/>
                </a:solidFill>
                <a:latin typeface="Helvetica"/>
                <a:ea typeface="Helvetica"/>
                <a:cs typeface="Helvetica"/>
                <a:sym typeface="Helvetica"/>
              </a:defRPr>
            </a:pPr>
            <a:r>
              <a:t>可重定位装入方式</a:t>
            </a:r>
          </a:p>
          <a:p>
            <a:pPr>
              <a:defRPr sz="4800" b="1">
                <a:solidFill>
                  <a:srgbClr val="FFFFFF"/>
                </a:solidFill>
                <a:latin typeface="Helvetica"/>
                <a:ea typeface="Helvetica"/>
                <a:cs typeface="Helvetica"/>
                <a:sym typeface="Helvetica"/>
              </a:defRPr>
            </a:pPr>
            <a:r>
              <a:t>（静态重定位）</a:t>
            </a:r>
          </a:p>
        </p:txBody>
      </p:sp>
    </p:spTree>
    <p:extLst>
      <p:ext uri="{BB962C8B-B14F-4D97-AF65-F5344CB8AC3E}">
        <p14:creationId xmlns:p14="http://schemas.microsoft.com/office/powerpoint/2010/main" val="182403689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8"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79" name="1007…"/>
          <p:cNvSpPr/>
          <p:nvPr/>
        </p:nvSpPr>
        <p:spPr>
          <a:xfrm>
            <a:off x="3166853" y="5549900"/>
            <a:ext cx="1805029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地址转换是在作业执行前集中完成，执行中无需再进行地址转换的定位方式称为______。</a:t>
            </a:r>
          </a:p>
        </p:txBody>
      </p:sp>
      <p:sp>
        <p:nvSpPr>
          <p:cNvPr id="18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1"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7"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Tree>
    <p:extLst>
      <p:ext uri="{BB962C8B-B14F-4D97-AF65-F5344CB8AC3E}">
        <p14:creationId xmlns:p14="http://schemas.microsoft.com/office/powerpoint/2010/main" val="12589997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1469"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1470" name="死锁的定义"/>
          <p:cNvSpPr/>
          <p:nvPr/>
        </p:nvSpPr>
        <p:spPr>
          <a:xfrm>
            <a:off x="4886904" y="1551628"/>
            <a:ext cx="34163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死锁的定义</a:t>
            </a:r>
          </a:p>
        </p:txBody>
      </p:sp>
      <p:sp>
        <p:nvSpPr>
          <p:cNvPr id="1471" name="产生死锁的原因和必要条件"/>
          <p:cNvSpPr/>
          <p:nvPr/>
        </p:nvSpPr>
        <p:spPr>
          <a:xfrm>
            <a:off x="4886904" y="4706450"/>
            <a:ext cx="80391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产生死锁的原因和必要条件</a:t>
            </a:r>
          </a:p>
        </p:txBody>
      </p:sp>
      <p:sp>
        <p:nvSpPr>
          <p:cNvPr id="1472" name="处理死锁的基本方法"/>
          <p:cNvSpPr/>
          <p:nvPr/>
        </p:nvSpPr>
        <p:spPr>
          <a:xfrm>
            <a:off x="4886904" y="9668318"/>
            <a:ext cx="6057901" cy="10287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1475" name="必要条件"/>
          <p:cNvGrpSpPr/>
          <p:nvPr/>
        </p:nvGrpSpPr>
        <p:grpSpPr>
          <a:xfrm>
            <a:off x="14019641" y="5380559"/>
            <a:ext cx="2806702" cy="1143001"/>
            <a:chOff x="0" y="0"/>
            <a:chExt cx="2806700" cy="1143000"/>
          </a:xfrm>
        </p:grpSpPr>
        <p:sp>
          <p:nvSpPr>
            <p:cNvPr id="1474" name="必要条件"/>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必要条件</a:t>
              </a:r>
            </a:p>
          </p:txBody>
        </p:sp>
        <p:pic>
          <p:nvPicPr>
            <p:cNvPr id="1473" name="必要条件" descr="必要条件"/>
            <p:cNvPicPr>
              <a:picLocks/>
            </p:cNvPicPr>
            <p:nvPr/>
          </p:nvPicPr>
          <p:blipFill>
            <a:blip r:embed="rId3">
              <a:extLst/>
            </a:blip>
            <a:stretch>
              <a:fillRect/>
            </a:stretch>
          </p:blipFill>
          <p:spPr>
            <a:xfrm>
              <a:off x="-1" y="-1"/>
              <a:ext cx="2806702" cy="1143001"/>
            </a:xfrm>
            <a:prstGeom prst="rect">
              <a:avLst/>
            </a:prstGeom>
            <a:effectLst/>
          </p:spPr>
        </p:pic>
      </p:grpSp>
      <p:grpSp>
        <p:nvGrpSpPr>
          <p:cNvPr id="1478" name="产生原因"/>
          <p:cNvGrpSpPr/>
          <p:nvPr/>
        </p:nvGrpSpPr>
        <p:grpSpPr>
          <a:xfrm>
            <a:off x="14019641" y="3938201"/>
            <a:ext cx="2806702" cy="1143001"/>
            <a:chOff x="0" y="0"/>
            <a:chExt cx="2806700" cy="1143000"/>
          </a:xfrm>
        </p:grpSpPr>
        <p:sp>
          <p:nvSpPr>
            <p:cNvPr id="1477" name="产生原因"/>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产生原因</a:t>
              </a:r>
            </a:p>
          </p:txBody>
        </p:sp>
        <p:pic>
          <p:nvPicPr>
            <p:cNvPr id="1476" name="产生原因" descr="产生原因"/>
            <p:cNvPicPr>
              <a:picLocks/>
            </p:cNvPicPr>
            <p:nvPr/>
          </p:nvPicPr>
          <p:blipFill>
            <a:blip r:embed="rId3">
              <a:extLst/>
            </a:blip>
            <a:stretch>
              <a:fillRect/>
            </a:stretch>
          </p:blipFill>
          <p:spPr>
            <a:xfrm>
              <a:off x="-1" y="-1"/>
              <a:ext cx="2806702" cy="1143001"/>
            </a:xfrm>
            <a:prstGeom prst="rect">
              <a:avLst/>
            </a:prstGeom>
            <a:effectLst/>
          </p:spPr>
        </p:pic>
      </p:grpSp>
      <p:grpSp>
        <p:nvGrpSpPr>
          <p:cNvPr id="1481" name="死锁的预防"/>
          <p:cNvGrpSpPr/>
          <p:nvPr/>
        </p:nvGrpSpPr>
        <p:grpSpPr>
          <a:xfrm>
            <a:off x="11881039" y="8200965"/>
            <a:ext cx="3441701" cy="1143001"/>
            <a:chOff x="0" y="0"/>
            <a:chExt cx="3441700" cy="1143000"/>
          </a:xfrm>
        </p:grpSpPr>
        <p:sp>
          <p:nvSpPr>
            <p:cNvPr id="1480"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1479"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grpSp>
        <p:nvGrpSpPr>
          <p:cNvPr id="1484" name="死锁的避免"/>
          <p:cNvGrpSpPr/>
          <p:nvPr/>
        </p:nvGrpSpPr>
        <p:grpSpPr>
          <a:xfrm>
            <a:off x="11881039" y="9579013"/>
            <a:ext cx="3441701" cy="1143001"/>
            <a:chOff x="0" y="0"/>
            <a:chExt cx="3441700" cy="1143000"/>
          </a:xfrm>
        </p:grpSpPr>
        <p:sp>
          <p:nvSpPr>
            <p:cNvPr id="1483"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1482"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1487" name="检测和解除"/>
          <p:cNvGrpSpPr/>
          <p:nvPr/>
        </p:nvGrpSpPr>
        <p:grpSpPr>
          <a:xfrm>
            <a:off x="11881039" y="11021371"/>
            <a:ext cx="3441701" cy="1143001"/>
            <a:chOff x="0" y="0"/>
            <a:chExt cx="3441700" cy="1143000"/>
          </a:xfrm>
        </p:grpSpPr>
        <p:sp>
          <p:nvSpPr>
            <p:cNvPr id="1486" name="检测和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检测和解除</a:t>
              </a:r>
            </a:p>
          </p:txBody>
        </p:sp>
        <p:pic>
          <p:nvPicPr>
            <p:cNvPr id="1485" name="检测和解除" descr="检测和解除"/>
            <p:cNvPicPr>
              <a:picLocks/>
            </p:cNvPicPr>
            <p:nvPr/>
          </p:nvPicPr>
          <p:blipFill>
            <a:blip r:embed="rId4">
              <a:extLst/>
            </a:blip>
            <a:stretch>
              <a:fillRect/>
            </a:stretch>
          </p:blipFill>
          <p:spPr>
            <a:xfrm>
              <a:off x="0" y="-1"/>
              <a:ext cx="3441701" cy="1143001"/>
            </a:xfrm>
            <a:prstGeom prst="rect">
              <a:avLst/>
            </a:prstGeom>
            <a:effectLst/>
          </p:spPr>
        </p:pic>
      </p:grpSp>
      <p:grpSp>
        <p:nvGrpSpPr>
          <p:cNvPr id="1490" name="银行家算法"/>
          <p:cNvGrpSpPr/>
          <p:nvPr/>
        </p:nvGrpSpPr>
        <p:grpSpPr>
          <a:xfrm>
            <a:off x="16055395" y="9579013"/>
            <a:ext cx="3441701" cy="1143001"/>
            <a:chOff x="0" y="0"/>
            <a:chExt cx="3441700" cy="1143000"/>
          </a:xfrm>
        </p:grpSpPr>
        <p:sp>
          <p:nvSpPr>
            <p:cNvPr id="1489" name="银行家算法"/>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银行家算法</a:t>
              </a:r>
            </a:p>
          </p:txBody>
        </p:sp>
        <p:pic>
          <p:nvPicPr>
            <p:cNvPr id="1488" name="银行家算法" descr="银行家算法"/>
            <p:cNvPicPr>
              <a:picLocks/>
            </p:cNvPicPr>
            <p:nvPr/>
          </p:nvPicPr>
          <p:blipFill>
            <a:blip r:embed="rId4">
              <a:extLst/>
            </a:blip>
            <a:stretch>
              <a:fillRect/>
            </a:stretch>
          </p:blipFill>
          <p:spPr>
            <a:xfrm>
              <a:off x="0" y="-1"/>
              <a:ext cx="3441701" cy="1143001"/>
            </a:xfrm>
            <a:prstGeom prst="rect">
              <a:avLst/>
            </a:prstGeom>
            <a:effectLst/>
          </p:spPr>
        </p:pic>
      </p:grpSp>
      <p:sp>
        <p:nvSpPr>
          <p:cNvPr id="1491" name="死锁"/>
          <p:cNvSpPr/>
          <p:nvPr/>
        </p:nvSpPr>
        <p:spPr>
          <a:xfrm>
            <a:off x="1508704" y="6130455"/>
            <a:ext cx="1739901" cy="124460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b="1">
                <a:solidFill>
                  <a:srgbClr val="FFFFFF"/>
                </a:solidFill>
                <a:latin typeface="Helvetica"/>
                <a:ea typeface="Helvetica"/>
                <a:cs typeface="Helvetica"/>
                <a:sym typeface="Helvetica"/>
              </a:defRPr>
            </a:lvl1pPr>
          </a:lstStyle>
          <a:p>
            <a:r>
              <a:t>死锁</a:t>
            </a:r>
          </a:p>
        </p:txBody>
      </p:sp>
    </p:spTree>
    <p:extLst>
      <p:ext uri="{BB962C8B-B14F-4D97-AF65-F5344CB8AC3E}">
        <p14:creationId xmlns:p14="http://schemas.microsoft.com/office/powerpoint/2010/main" val="761975003"/>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84"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185" name="1007…"/>
          <p:cNvSpPr/>
          <p:nvPr/>
        </p:nvSpPr>
        <p:spPr>
          <a:xfrm>
            <a:off x="3166853" y="5549900"/>
            <a:ext cx="18050294" cy="261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1007</a:t>
            </a:r>
          </a:p>
          <a:p>
            <a:pPr algn="l">
              <a:defRPr sz="4800">
                <a:latin typeface="Lantinghei SC Extralight"/>
                <a:ea typeface="Lantinghei SC Extralight"/>
                <a:cs typeface="Lantinghei SC Extralight"/>
                <a:sym typeface="Lantinghei SC Extralight"/>
              </a:defRPr>
            </a:pPr>
            <a:r>
              <a:t>地址转换是在作业执行前集中完成，执行中无需再进行地址转换的定位方式称为______。</a:t>
            </a:r>
          </a:p>
        </p:txBody>
      </p:sp>
      <p:sp>
        <p:nvSpPr>
          <p:cNvPr id="186" name="静态重定位"/>
          <p:cNvSpPr/>
          <p:nvPr/>
        </p:nvSpPr>
        <p:spPr>
          <a:xfrm>
            <a:off x="5897732" y="7994231"/>
            <a:ext cx="430837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solidFill>
                  <a:schemeClr val="accent5"/>
                </a:solidFill>
                <a:latin typeface="Lantinghei SC Demibold"/>
                <a:ea typeface="Lantinghei SC Demibold"/>
                <a:cs typeface="Lantinghei SC Demibold"/>
                <a:sym typeface="Lantinghei SC Demibold"/>
              </a:defRPr>
            </a:lvl1pPr>
          </a:lstStyle>
          <a:p>
            <a:r>
              <a:t>静态重定位</a:t>
            </a:r>
          </a:p>
        </p:txBody>
      </p:sp>
      <p:sp>
        <p:nvSpPr>
          <p:cNvPr id="18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88" name="第二节 程序的链接和装入"/>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第二节 程序的链接和装入</a:t>
            </a:r>
          </a:p>
        </p:txBody>
      </p:sp>
      <p:sp>
        <p:nvSpPr>
          <p:cNvPr id="8" name="4.2.2.0 程序的装入"/>
          <p:cNvSpPr/>
          <p:nvPr/>
        </p:nvSpPr>
        <p:spPr>
          <a:xfrm>
            <a:off x="33917" y="130253"/>
            <a:ext cx="287258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4.2.2.0 程序的装入</a:t>
            </a:r>
          </a:p>
        </p:txBody>
      </p:sp>
    </p:spTree>
    <p:extLst>
      <p:ext uri="{BB962C8B-B14F-4D97-AF65-F5344CB8AC3E}">
        <p14:creationId xmlns:p14="http://schemas.microsoft.com/office/powerpoint/2010/main" val="85202099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grpSp>
        <p:nvGrpSpPr>
          <p:cNvPr id="468" name="提高内存空间的利用率和内存的访问速度"/>
          <p:cNvGrpSpPr/>
          <p:nvPr/>
        </p:nvGrpSpPr>
        <p:grpSpPr>
          <a:xfrm>
            <a:off x="4743450" y="7489407"/>
            <a:ext cx="14897100" cy="1384301"/>
            <a:chOff x="0" y="0"/>
            <a:chExt cx="14897100" cy="1384300"/>
          </a:xfrm>
        </p:grpSpPr>
        <p:sp>
          <p:nvSpPr>
            <p:cNvPr id="467" name="提高内存空间的利用率和内存的访问速度"/>
            <p:cNvSpPr/>
            <p:nvPr/>
          </p:nvSpPr>
          <p:spPr>
            <a:xfrm>
              <a:off x="38100" y="38100"/>
              <a:ext cx="14820900" cy="1308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sz="6400">
                  <a:latin typeface="Lantinghei SC Extralight"/>
                  <a:ea typeface="Lantinghei SC Extralight"/>
                  <a:cs typeface="Lantinghei SC Extralight"/>
                  <a:sym typeface="Lantinghei SC Extralight"/>
                </a:defRPr>
              </a:lvl1pPr>
            </a:lstStyle>
            <a:p>
              <a:r>
                <a:t>提高内存空间的利用率和内存的访问速度</a:t>
              </a:r>
            </a:p>
          </p:txBody>
        </p:sp>
        <p:pic>
          <p:nvPicPr>
            <p:cNvPr id="466" name="提高内存空间的利用率和内存的访问速度" descr="提高内存空间的利用率和内存的访问速度"/>
            <p:cNvPicPr>
              <a:picLocks/>
            </p:cNvPicPr>
            <p:nvPr/>
          </p:nvPicPr>
          <p:blipFill>
            <a:blip r:embed="rId3">
              <a:extLst/>
            </a:blip>
            <a:stretch>
              <a:fillRect/>
            </a:stretch>
          </p:blipFill>
          <p:spPr>
            <a:xfrm>
              <a:off x="0" y="-1"/>
              <a:ext cx="14897101" cy="1384301"/>
            </a:xfrm>
            <a:prstGeom prst="rect">
              <a:avLst/>
            </a:prstGeom>
            <a:effectLst/>
          </p:spPr>
        </p:pic>
      </p:grpSp>
      <p:sp>
        <p:nvSpPr>
          <p:cNvPr id="46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70" name="内存管理的目标🎯"/>
          <p:cNvSpPr/>
          <p:nvPr/>
        </p:nvSpPr>
        <p:spPr>
          <a:xfrm>
            <a:off x="9087226" y="2352695"/>
            <a:ext cx="66167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400"/>
            </a:pPr>
            <a:r>
              <a:t>内存管理的目标</a:t>
            </a:r>
            <a:r>
              <a:rPr>
                <a:latin typeface="Apple Color Emoji"/>
                <a:ea typeface="Apple Color Emoji"/>
                <a:cs typeface="Apple Color Emoji"/>
                <a:sym typeface="Apple Color Emoji"/>
              </a:rPr>
              <a:t>🎯</a:t>
            </a:r>
          </a:p>
        </p:txBody>
      </p:sp>
      <p:grpSp>
        <p:nvGrpSpPr>
          <p:cNvPr id="473" name="实现内存分配和回收"/>
          <p:cNvGrpSpPr/>
          <p:nvPr/>
        </p:nvGrpSpPr>
        <p:grpSpPr>
          <a:xfrm>
            <a:off x="8401050" y="5171026"/>
            <a:ext cx="7581900" cy="1384301"/>
            <a:chOff x="0" y="0"/>
            <a:chExt cx="7581900" cy="1384300"/>
          </a:xfrm>
        </p:grpSpPr>
        <p:sp>
          <p:nvSpPr>
            <p:cNvPr id="472" name="实现内存分配和回收"/>
            <p:cNvSpPr/>
            <p:nvPr/>
          </p:nvSpPr>
          <p:spPr>
            <a:xfrm>
              <a:off x="38100" y="38100"/>
              <a:ext cx="7505700" cy="13081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120000"/>
                </a:lnSpc>
                <a:defRPr sz="6400">
                  <a:latin typeface="Lantinghei SC Extralight"/>
                  <a:ea typeface="Lantinghei SC Extralight"/>
                  <a:cs typeface="Lantinghei SC Extralight"/>
                  <a:sym typeface="Lantinghei SC Extralight"/>
                </a:defRPr>
              </a:lvl1pPr>
            </a:lstStyle>
            <a:p>
              <a:r>
                <a:t>实现内存分配和回收</a:t>
              </a:r>
            </a:p>
          </p:txBody>
        </p:sp>
        <p:pic>
          <p:nvPicPr>
            <p:cNvPr id="471" name="实现内存分配和回收" descr="实现内存分配和回收"/>
            <p:cNvPicPr>
              <a:picLocks/>
            </p:cNvPicPr>
            <p:nvPr/>
          </p:nvPicPr>
          <p:blipFill>
            <a:blip r:embed="rId4">
              <a:extLst/>
            </a:blip>
            <a:stretch>
              <a:fillRect/>
            </a:stretch>
          </p:blipFill>
          <p:spPr>
            <a:xfrm>
              <a:off x="-1" y="-1"/>
              <a:ext cx="7581901" cy="1384301"/>
            </a:xfrm>
            <a:prstGeom prst="rect">
              <a:avLst/>
            </a:prstGeom>
            <a:effectLst/>
          </p:spPr>
        </p:pic>
      </p:grpSp>
    </p:spTree>
    <p:extLst>
      <p:ext uri="{BB962C8B-B14F-4D97-AF65-F5344CB8AC3E}">
        <p14:creationId xmlns:p14="http://schemas.microsoft.com/office/powerpoint/2010/main" val="137531757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6" name="连续分配存储管理方式"/>
          <p:cNvSpPr/>
          <p:nvPr/>
        </p:nvSpPr>
        <p:spPr>
          <a:xfrm>
            <a:off x="2752401"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477" name="👉单一连续分配"/>
          <p:cNvSpPr/>
          <p:nvPr/>
        </p:nvSpPr>
        <p:spPr>
          <a:xfrm>
            <a:off x="2887759"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478" name="👉固定分区分配"/>
          <p:cNvSpPr/>
          <p:nvPr/>
        </p:nvSpPr>
        <p:spPr>
          <a:xfrm>
            <a:off x="2887759"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479" name="👉动态分区分配"/>
          <p:cNvSpPr/>
          <p:nvPr/>
        </p:nvSpPr>
        <p:spPr>
          <a:xfrm>
            <a:off x="2887759" y="880760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480" name="离散分配存储管理方式"/>
          <p:cNvSpPr/>
          <p:nvPr/>
        </p:nvSpPr>
        <p:spPr>
          <a:xfrm>
            <a:off x="13389299" y="3672290"/>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离散分配存储管理方式</a:t>
            </a:r>
          </a:p>
        </p:txBody>
      </p:sp>
      <p:sp>
        <p:nvSpPr>
          <p:cNvPr id="481" name="👉分页存储管理"/>
          <p:cNvSpPr/>
          <p:nvPr/>
        </p:nvSpPr>
        <p:spPr>
          <a:xfrm>
            <a:off x="13929252" y="6681508"/>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分页存储管理</a:t>
            </a:r>
          </a:p>
        </p:txBody>
      </p:sp>
      <p:sp>
        <p:nvSpPr>
          <p:cNvPr id="4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84" name="👉分段存储管理"/>
          <p:cNvSpPr/>
          <p:nvPr/>
        </p:nvSpPr>
        <p:spPr>
          <a:xfrm>
            <a:off x="13929252" y="774455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分段存储管理</a:t>
            </a:r>
          </a:p>
        </p:txBody>
      </p:sp>
      <p:sp>
        <p:nvSpPr>
          <p:cNvPr id="485" name="👉段页式存储管理"/>
          <p:cNvSpPr/>
          <p:nvPr/>
        </p:nvSpPr>
        <p:spPr>
          <a:xfrm>
            <a:off x="13929252" y="8807600"/>
            <a:ext cx="66579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段页式存储管理</a:t>
            </a:r>
          </a:p>
        </p:txBody>
      </p:sp>
    </p:spTree>
    <p:extLst>
      <p:ext uri="{BB962C8B-B14F-4D97-AF65-F5344CB8AC3E}">
        <p14:creationId xmlns:p14="http://schemas.microsoft.com/office/powerpoint/2010/main" val="15676356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8" name="Chapter 处理器管理"/>
          <p:cNvSpPr/>
          <p:nvPr/>
        </p:nvSpPr>
        <p:spPr>
          <a:xfrm>
            <a:off x="10389691" y="12765819"/>
            <a:ext cx="360461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处理器管理</a:t>
            </a:r>
          </a:p>
        </p:txBody>
      </p:sp>
      <p:sp>
        <p:nvSpPr>
          <p:cNvPr id="489" name="1 存储器的层次结构"/>
          <p:cNvSpPr/>
          <p:nvPr/>
        </p:nvSpPr>
        <p:spPr>
          <a:xfrm>
            <a:off x="8129867" y="3191024"/>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1 存储器的层次结构</a:t>
            </a:r>
          </a:p>
        </p:txBody>
      </p:sp>
      <p:sp>
        <p:nvSpPr>
          <p:cNvPr id="490" name="2 程序的链接和装入"/>
          <p:cNvSpPr/>
          <p:nvPr/>
        </p:nvSpPr>
        <p:spPr>
          <a:xfrm>
            <a:off x="8129867" y="4254070"/>
            <a:ext cx="73114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2 程序的链接和装入</a:t>
            </a:r>
          </a:p>
        </p:txBody>
      </p:sp>
      <p:sp>
        <p:nvSpPr>
          <p:cNvPr id="491" name="3 连续分配存储管理方式"/>
          <p:cNvSpPr/>
          <p:nvPr/>
        </p:nvSpPr>
        <p:spPr>
          <a:xfrm>
            <a:off x="8129867" y="5230377"/>
            <a:ext cx="9012081" cy="112915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rPr>
                <a:solidFill>
                  <a:srgbClr val="FF0000"/>
                </a:solidFill>
              </a:rPr>
              <a:t>3 连续分配存储管理方式</a:t>
            </a:r>
          </a:p>
        </p:txBody>
      </p:sp>
      <p:sp>
        <p:nvSpPr>
          <p:cNvPr id="492" name="4 基本分页存储管理方式"/>
          <p:cNvSpPr/>
          <p:nvPr/>
        </p:nvSpPr>
        <p:spPr>
          <a:xfrm>
            <a:off x="8129867" y="6380162"/>
            <a:ext cx="89370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4 基本分页存储管理方式</a:t>
            </a:r>
          </a:p>
        </p:txBody>
      </p:sp>
      <p:sp>
        <p:nvSpPr>
          <p:cNvPr id="493" name="5 基于分页的虚拟存储系统"/>
          <p:cNvSpPr/>
          <p:nvPr/>
        </p:nvSpPr>
        <p:spPr>
          <a:xfrm>
            <a:off x="8129867" y="7443208"/>
            <a:ext cx="9749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5 基于分页的虚拟存储系统</a:t>
            </a:r>
          </a:p>
        </p:txBody>
      </p:sp>
      <p:sp>
        <p:nvSpPr>
          <p:cNvPr id="494" name="6 分段存储管理"/>
          <p:cNvSpPr/>
          <p:nvPr/>
        </p:nvSpPr>
        <p:spPr>
          <a:xfrm>
            <a:off x="8129867" y="8506254"/>
            <a:ext cx="5685867"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6 分段存储管理</a:t>
            </a:r>
          </a:p>
        </p:txBody>
      </p:sp>
      <p:sp>
        <p:nvSpPr>
          <p:cNvPr id="49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96" name="7 Linux的伙伴系统"/>
          <p:cNvSpPr/>
          <p:nvPr/>
        </p:nvSpPr>
        <p:spPr>
          <a:xfrm>
            <a:off x="8129867" y="9569300"/>
            <a:ext cx="6791275" cy="95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6400" b="1">
                <a:latin typeface="华文细黑"/>
                <a:ea typeface="华文细黑"/>
                <a:cs typeface="华文细黑"/>
                <a:sym typeface="华文细黑"/>
              </a:defRPr>
            </a:lvl1pPr>
          </a:lstStyle>
          <a:p>
            <a:r>
              <a:t>7 Linux的伙伴系统</a:t>
            </a:r>
          </a:p>
        </p:txBody>
      </p:sp>
    </p:spTree>
    <p:extLst>
      <p:ext uri="{BB962C8B-B14F-4D97-AF65-F5344CB8AC3E}">
        <p14:creationId xmlns:p14="http://schemas.microsoft.com/office/powerpoint/2010/main" val="191035296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99" name="连续分配存储管理方式"/>
          <p:cNvSpPr/>
          <p:nvPr/>
        </p:nvSpPr>
        <p:spPr>
          <a:xfrm>
            <a:off x="8070850" y="3685507"/>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500" name="👉单一连续分配"/>
          <p:cNvSpPr/>
          <p:nvPr/>
        </p:nvSpPr>
        <p:spPr>
          <a:xfrm>
            <a:off x="9269412" y="572773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501" name="👉固定分区分配"/>
          <p:cNvSpPr/>
          <p:nvPr/>
        </p:nvSpPr>
        <p:spPr>
          <a:xfrm>
            <a:off x="9269412" y="679078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502" name="👉动态分区分配"/>
          <p:cNvSpPr/>
          <p:nvPr/>
        </p:nvSpPr>
        <p:spPr>
          <a:xfrm>
            <a:off x="9269412" y="7853826"/>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50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0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Tree>
    <p:extLst>
      <p:ext uri="{BB962C8B-B14F-4D97-AF65-F5344CB8AC3E}">
        <p14:creationId xmlns:p14="http://schemas.microsoft.com/office/powerpoint/2010/main" val="27420923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矩形"/>
          <p:cNvSpPr/>
          <p:nvPr/>
        </p:nvSpPr>
        <p:spPr>
          <a:xfrm>
            <a:off x="2260904" y="5987251"/>
            <a:ext cx="8416413" cy="407769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0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08" name="操作…"/>
          <p:cNvSpPr/>
          <p:nvPr/>
        </p:nvSpPr>
        <p:spPr>
          <a:xfrm>
            <a:off x="3071215" y="7086296"/>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509" name="线条"/>
          <p:cNvSpPr/>
          <p:nvPr/>
        </p:nvSpPr>
        <p:spPr>
          <a:xfrm flipV="1">
            <a:off x="5278485" y="5994837"/>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510" name="一个…"/>
          <p:cNvSpPr/>
          <p:nvPr/>
        </p:nvSpPr>
        <p:spPr>
          <a:xfrm>
            <a:off x="5924924" y="7086296"/>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一个</a:t>
            </a:r>
          </a:p>
          <a:p>
            <a:pPr>
              <a:defRPr>
                <a:solidFill>
                  <a:srgbClr val="FFFFFF"/>
                </a:solidFill>
              </a:defRPr>
            </a:pPr>
            <a:r>
              <a:t>作业</a:t>
            </a:r>
          </a:p>
        </p:txBody>
      </p:sp>
      <p:sp>
        <p:nvSpPr>
          <p:cNvPr id="511" name="任何时刻主存储器最多只有一个作业"/>
          <p:cNvSpPr/>
          <p:nvPr/>
        </p:nvSpPr>
        <p:spPr>
          <a:xfrm>
            <a:off x="1491189" y="3399694"/>
            <a:ext cx="10428301"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任何时刻主存储器</a:t>
            </a:r>
            <a:r>
              <a:rPr b="1">
                <a:latin typeface="Helvetica"/>
                <a:ea typeface="Helvetica"/>
                <a:cs typeface="Helvetica"/>
                <a:sym typeface="Helvetica"/>
              </a:rPr>
              <a:t>最多只有一个作业</a:t>
            </a:r>
          </a:p>
        </p:txBody>
      </p:sp>
      <p:sp>
        <p:nvSpPr>
          <p:cNvPr id="512" name="系统区"/>
          <p:cNvSpPr/>
          <p:nvPr/>
        </p:nvSpPr>
        <p:spPr>
          <a:xfrm>
            <a:off x="2775532" y="10715962"/>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513" name="用户区"/>
          <p:cNvSpPr/>
          <p:nvPr/>
        </p:nvSpPr>
        <p:spPr>
          <a:xfrm>
            <a:off x="6906369" y="10715962"/>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514" name="线条"/>
          <p:cNvSpPr/>
          <p:nvPr/>
        </p:nvSpPr>
        <p:spPr>
          <a:xfrm flipV="1">
            <a:off x="7887688" y="599483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15" name="空闲区"/>
          <p:cNvSpPr/>
          <p:nvPr/>
        </p:nvSpPr>
        <p:spPr>
          <a:xfrm>
            <a:off x="8289622" y="7530796"/>
            <a:ext cx="201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空闲区</a:t>
            </a:r>
          </a:p>
        </p:txBody>
      </p:sp>
      <p:sp>
        <p:nvSpPr>
          <p:cNvPr id="527" name="连接线"/>
          <p:cNvSpPr/>
          <p:nvPr/>
        </p:nvSpPr>
        <p:spPr>
          <a:xfrm>
            <a:off x="5313666" y="10090746"/>
            <a:ext cx="5337613" cy="540100"/>
          </a:xfrm>
          <a:custGeom>
            <a:avLst/>
            <a:gdLst/>
            <a:ahLst/>
            <a:cxnLst>
              <a:cxn ang="0">
                <a:pos x="wd2" y="hd2"/>
              </a:cxn>
              <a:cxn ang="5400000">
                <a:pos x="wd2" y="hd2"/>
              </a:cxn>
              <a:cxn ang="10800000">
                <a:pos x="wd2" y="hd2"/>
              </a:cxn>
              <a:cxn ang="16200000">
                <a:pos x="wd2" y="hd2"/>
              </a:cxn>
            </a:cxnLst>
            <a:rect l="0" t="0" r="r" b="b"/>
            <a:pathLst>
              <a:path w="21600" h="16200" extrusionOk="0">
                <a:moveTo>
                  <a:pt x="21600" y="77"/>
                </a:moveTo>
                <a:cubicBezTo>
                  <a:pt x="14399" y="21600"/>
                  <a:pt x="7199" y="21574"/>
                  <a:pt x="0" y="0"/>
                </a:cubicBezTo>
              </a:path>
            </a:pathLst>
          </a:custGeom>
          <a:ln w="25400">
            <a:solidFill>
              <a:srgbClr val="000000"/>
            </a:solidFill>
            <a:miter lim="400000"/>
          </a:ln>
        </p:spPr>
        <p:txBody>
          <a:bodyPr/>
          <a:lstStyle/>
          <a:p>
            <a:endParaRPr/>
          </a:p>
        </p:txBody>
      </p:sp>
      <p:sp>
        <p:nvSpPr>
          <p:cNvPr id="528" name="连接线"/>
          <p:cNvSpPr/>
          <p:nvPr/>
        </p:nvSpPr>
        <p:spPr>
          <a:xfrm>
            <a:off x="2276883" y="10094776"/>
            <a:ext cx="2972999" cy="542194"/>
          </a:xfrm>
          <a:custGeom>
            <a:avLst/>
            <a:gdLst/>
            <a:ahLst/>
            <a:cxnLst>
              <a:cxn ang="0">
                <a:pos x="wd2" y="hd2"/>
              </a:cxn>
              <a:cxn ang="5400000">
                <a:pos x="wd2" y="hd2"/>
              </a:cxn>
              <a:cxn ang="10800000">
                <a:pos x="wd2" y="hd2"/>
              </a:cxn>
              <a:cxn ang="16200000">
                <a:pos x="wd2" y="hd2"/>
              </a:cxn>
            </a:cxnLst>
            <a:rect l="0" t="0" r="r" b="b"/>
            <a:pathLst>
              <a:path w="21600" h="16200" extrusionOk="0">
                <a:moveTo>
                  <a:pt x="21600" y="202"/>
                </a:moveTo>
                <a:cubicBezTo>
                  <a:pt x="14388" y="21600"/>
                  <a:pt x="7188" y="21533"/>
                  <a:pt x="0" y="0"/>
                </a:cubicBezTo>
              </a:path>
            </a:pathLst>
          </a:custGeom>
          <a:ln w="25400">
            <a:solidFill>
              <a:srgbClr val="000000"/>
            </a:solidFill>
            <a:miter lim="400000"/>
          </a:ln>
        </p:spPr>
        <p:txBody>
          <a:bodyPr/>
          <a:lstStyle/>
          <a:p>
            <a:endParaRPr/>
          </a:p>
        </p:txBody>
      </p:sp>
      <p:sp>
        <p:nvSpPr>
          <p:cNvPr id="518" name="0"/>
          <p:cNvSpPr/>
          <p:nvPr/>
        </p:nvSpPr>
        <p:spPr>
          <a:xfrm>
            <a:off x="2153635" y="510961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519" name="a"/>
          <p:cNvSpPr/>
          <p:nvPr/>
        </p:nvSpPr>
        <p:spPr>
          <a:xfrm>
            <a:off x="5004787" y="5109619"/>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520" name="b"/>
          <p:cNvSpPr/>
          <p:nvPr/>
        </p:nvSpPr>
        <p:spPr>
          <a:xfrm>
            <a:off x="7613991" y="5109619"/>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521" name="c"/>
          <p:cNvSpPr/>
          <p:nvPr/>
        </p:nvSpPr>
        <p:spPr>
          <a:xfrm>
            <a:off x="10223194" y="510961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522" name="👉单一连续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dirty="0">
                <a:latin typeface="Apple Color Emoji"/>
                <a:ea typeface="Apple Color Emoji"/>
                <a:cs typeface="Apple Color Emoji"/>
                <a:sym typeface="Apple Color Emoji"/>
              </a:rPr>
              <a:t>👉</a:t>
            </a:r>
            <a:r>
              <a:rPr dirty="0"/>
              <a:t>单一连续分配</a:t>
            </a:r>
          </a:p>
        </p:txBody>
      </p:sp>
      <p:sp>
        <p:nvSpPr>
          <p:cNvPr id="52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2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526" name="屏幕快照 2019-03-06 下午2.52.49.png" descr="屏幕快照 2019-03-06 下午2.52.49.png"/>
          <p:cNvPicPr>
            <a:picLocks noChangeAspect="1"/>
          </p:cNvPicPr>
          <p:nvPr/>
        </p:nvPicPr>
        <p:blipFill>
          <a:blip r:embed="rId3">
            <a:extLst/>
          </a:blip>
          <a:stretch>
            <a:fillRect/>
          </a:stretch>
        </p:blipFill>
        <p:spPr>
          <a:xfrm>
            <a:off x="19403293" y="796599"/>
            <a:ext cx="4114801" cy="1968501"/>
          </a:xfrm>
          <a:prstGeom prst="rect">
            <a:avLst/>
          </a:prstGeom>
          <a:ln w="12700">
            <a:miter lim="400000"/>
          </a:ln>
        </p:spPr>
      </p:pic>
      <p:sp>
        <p:nvSpPr>
          <p:cNvPr id="22" name="4.3.2.0 固定分区分配"/>
          <p:cNvSpPr/>
          <p:nvPr/>
        </p:nvSpPr>
        <p:spPr>
          <a:xfrm>
            <a:off x="125357" y="99475"/>
            <a:ext cx="3872855"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lang="en-US" altLang="zh-CN" sz="2800" dirty="0">
                <a:solidFill>
                  <a:schemeClr val="bg1">
                    <a:lumMod val="75000"/>
                  </a:schemeClr>
                </a:solidFill>
                <a:latin typeface="SimSun" charset="-122"/>
                <a:ea typeface="SimSun" charset="-122"/>
                <a:cs typeface="SimSun" charset="-122"/>
              </a:rPr>
              <a:t>4.3.1</a:t>
            </a:r>
            <a:r>
              <a:rPr lang="zh-CN" altLang="en-US" sz="2800" dirty="0">
                <a:solidFill>
                  <a:schemeClr val="bg1">
                    <a:lumMod val="75000"/>
                  </a:schemeClr>
                </a:solidFill>
                <a:latin typeface="SimSun" charset="-122"/>
                <a:ea typeface="SimSun" charset="-122"/>
                <a:cs typeface="SimSun" charset="-122"/>
              </a:rPr>
              <a:t>一、单一连续分配</a:t>
            </a:r>
          </a:p>
        </p:txBody>
      </p:sp>
    </p:spTree>
    <p:extLst>
      <p:ext uri="{BB962C8B-B14F-4D97-AF65-F5344CB8AC3E}">
        <p14:creationId xmlns:p14="http://schemas.microsoft.com/office/powerpoint/2010/main" val="13462214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31" name="连续分配存储管理方式"/>
          <p:cNvSpPr/>
          <p:nvPr/>
        </p:nvSpPr>
        <p:spPr>
          <a:xfrm>
            <a:off x="8070850" y="3685507"/>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532" name="👉单一连续分配"/>
          <p:cNvSpPr/>
          <p:nvPr/>
        </p:nvSpPr>
        <p:spPr>
          <a:xfrm>
            <a:off x="9269412" y="572773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533" name="👉固定分区分配"/>
          <p:cNvSpPr/>
          <p:nvPr/>
        </p:nvSpPr>
        <p:spPr>
          <a:xfrm>
            <a:off x="9269412" y="679078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534" name="👉动态分区分配"/>
          <p:cNvSpPr/>
          <p:nvPr/>
        </p:nvSpPr>
        <p:spPr>
          <a:xfrm>
            <a:off x="9269412" y="7853826"/>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53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36"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Tree>
    <p:extLst>
      <p:ext uri="{BB962C8B-B14F-4D97-AF65-F5344CB8AC3E}">
        <p14:creationId xmlns:p14="http://schemas.microsoft.com/office/powerpoint/2010/main" val="129416114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矩形"/>
          <p:cNvSpPr/>
          <p:nvPr/>
        </p:nvSpPr>
        <p:spPr>
          <a:xfrm>
            <a:off x="946796" y="6100175"/>
            <a:ext cx="10428301" cy="407769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3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40"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541"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542"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543"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544"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545"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546"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47"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562"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563"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550"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551"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552"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553"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554"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55"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556"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557"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55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5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560"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dirty="0">
                <a:solidFill>
                  <a:schemeClr val="bg1">
                    <a:lumMod val="75000"/>
                  </a:schemeClr>
                </a:solidFill>
                <a:latin typeface="SimSun" charset="-122"/>
                <a:ea typeface="SimSun" charset="-122"/>
                <a:cs typeface="SimSun" charset="-122"/>
              </a:rPr>
              <a:t>4.3.2.0 固定分区分配</a:t>
            </a:r>
          </a:p>
        </p:txBody>
      </p:sp>
      <p:pic>
        <p:nvPicPr>
          <p:cNvPr id="561" name="屏幕快照 2019-03-06 下午2.52.58.png" descr="屏幕快照 2019-03-06 下午2.52.58.png"/>
          <p:cNvPicPr>
            <a:picLocks noChangeAspect="1"/>
          </p:cNvPicPr>
          <p:nvPr/>
        </p:nvPicPr>
        <p:blipFill>
          <a:blip r:embed="rId3">
            <a:extLst/>
          </a:blip>
          <a:stretch>
            <a:fillRect/>
          </a:stretch>
        </p:blipFill>
        <p:spPr>
          <a:xfrm>
            <a:off x="19410294" y="764632"/>
            <a:ext cx="4089401" cy="1993901"/>
          </a:xfrm>
          <a:prstGeom prst="rect">
            <a:avLst/>
          </a:prstGeom>
          <a:ln w="12700">
            <a:miter lim="400000"/>
          </a:ln>
        </p:spPr>
      </p:pic>
    </p:spTree>
    <p:extLst>
      <p:ext uri="{BB962C8B-B14F-4D97-AF65-F5344CB8AC3E}">
        <p14:creationId xmlns:p14="http://schemas.microsoft.com/office/powerpoint/2010/main" val="125198719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矩形"/>
          <p:cNvSpPr/>
          <p:nvPr/>
        </p:nvSpPr>
        <p:spPr>
          <a:xfrm>
            <a:off x="946796" y="6100175"/>
            <a:ext cx="10428301" cy="407769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67"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568"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569"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570"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571"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572"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73"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590"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591"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576"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577"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578"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579"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580"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81"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582"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583"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584"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585" name="每个分区大小固定不变…"/>
          <p:cNvSpPr/>
          <p:nvPr/>
        </p:nvSpPr>
        <p:spPr>
          <a:xfrm>
            <a:off x="11823703" y="6836281"/>
            <a:ext cx="10428301"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每个</a:t>
            </a:r>
            <a:r>
              <a:rPr b="1">
                <a:latin typeface="Helvetica"/>
                <a:ea typeface="Helvetica"/>
                <a:cs typeface="Helvetica"/>
                <a:sym typeface="Helvetica"/>
              </a:rPr>
              <a:t>分区大小固定不变</a:t>
            </a:r>
          </a:p>
          <a:p>
            <a:pPr algn="l"/>
            <a:endParaRPr b="1">
              <a:latin typeface="Helvetica"/>
              <a:ea typeface="Helvetica"/>
              <a:cs typeface="Helvetica"/>
              <a:sym typeface="Helvetica"/>
            </a:endParaRPr>
          </a:p>
          <a:p>
            <a:pPr algn="l"/>
            <a:r>
              <a:t>每个分区可以且仅可以装入一个作业</a:t>
            </a:r>
          </a:p>
        </p:txBody>
      </p:sp>
      <p:sp>
        <p:nvSpPr>
          <p:cNvPr id="58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587"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589" name="屏幕快照 2019-03-06 下午2.52.58.png" descr="屏幕快照 2019-03-06 下午2.52.58.png"/>
          <p:cNvPicPr>
            <a:picLocks noChangeAspect="1"/>
          </p:cNvPicPr>
          <p:nvPr/>
        </p:nvPicPr>
        <p:blipFill>
          <a:blip r:embed="rId3">
            <a:extLst/>
          </a:blip>
          <a:stretch>
            <a:fillRect/>
          </a:stretch>
        </p:blipFill>
        <p:spPr>
          <a:xfrm>
            <a:off x="19410294" y="764632"/>
            <a:ext cx="4089401" cy="1993901"/>
          </a:xfrm>
          <a:prstGeom prst="rect">
            <a:avLst/>
          </a:prstGeom>
          <a:ln w="12700">
            <a:miter lim="400000"/>
          </a:ln>
        </p:spPr>
      </p:pic>
      <p:sp>
        <p:nvSpPr>
          <p:cNvPr id="27"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4.3.2.0 固定分区分配</a:t>
            </a:r>
          </a:p>
        </p:txBody>
      </p:sp>
    </p:spTree>
    <p:extLst>
      <p:ext uri="{BB962C8B-B14F-4D97-AF65-F5344CB8AC3E}">
        <p14:creationId xmlns:p14="http://schemas.microsoft.com/office/powerpoint/2010/main" val="110408028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矩形"/>
          <p:cNvSpPr/>
          <p:nvPr/>
        </p:nvSpPr>
        <p:spPr>
          <a:xfrm>
            <a:off x="946796" y="6100175"/>
            <a:ext cx="10428301" cy="407769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59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595"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596"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597"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598"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599"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600"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01"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622"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623"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604"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605"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606"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607"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608"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09"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610"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611"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612"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613" name="下限寄存器"/>
          <p:cNvSpPr/>
          <p:nvPr/>
        </p:nvSpPr>
        <p:spPr>
          <a:xfrm>
            <a:off x="3496943" y="2958197"/>
            <a:ext cx="352206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下限寄存器</a:t>
            </a:r>
          </a:p>
        </p:txBody>
      </p:sp>
      <p:sp>
        <p:nvSpPr>
          <p:cNvPr id="614" name="b"/>
          <p:cNvSpPr/>
          <p:nvPr/>
        </p:nvSpPr>
        <p:spPr>
          <a:xfrm>
            <a:off x="4327289" y="4062064"/>
            <a:ext cx="1861376"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b</a:t>
            </a:r>
          </a:p>
        </p:txBody>
      </p:sp>
      <p:sp>
        <p:nvSpPr>
          <p:cNvPr id="615" name="上限寄存器"/>
          <p:cNvSpPr/>
          <p:nvPr/>
        </p:nvSpPr>
        <p:spPr>
          <a:xfrm>
            <a:off x="7452114" y="2958197"/>
            <a:ext cx="352206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上限寄存器</a:t>
            </a:r>
          </a:p>
        </p:txBody>
      </p:sp>
      <p:sp>
        <p:nvSpPr>
          <p:cNvPr id="616" name="c"/>
          <p:cNvSpPr/>
          <p:nvPr/>
        </p:nvSpPr>
        <p:spPr>
          <a:xfrm>
            <a:off x="8282461" y="4062064"/>
            <a:ext cx="1861376"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a:t>
            </a:r>
          </a:p>
        </p:txBody>
      </p:sp>
      <p:sp>
        <p:nvSpPr>
          <p:cNvPr id="617" name="每个分区大小固定不变…"/>
          <p:cNvSpPr/>
          <p:nvPr/>
        </p:nvSpPr>
        <p:spPr>
          <a:xfrm>
            <a:off x="11823703" y="6836281"/>
            <a:ext cx="10428301"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每个</a:t>
            </a:r>
            <a:r>
              <a:rPr b="1">
                <a:latin typeface="Helvetica"/>
                <a:ea typeface="Helvetica"/>
                <a:cs typeface="Helvetica"/>
                <a:sym typeface="Helvetica"/>
              </a:rPr>
              <a:t>分区大小固定不变</a:t>
            </a:r>
          </a:p>
          <a:p>
            <a:pPr algn="l"/>
            <a:endParaRPr b="1">
              <a:latin typeface="Helvetica"/>
              <a:ea typeface="Helvetica"/>
              <a:cs typeface="Helvetica"/>
              <a:sym typeface="Helvetica"/>
            </a:endParaRPr>
          </a:p>
          <a:p>
            <a:pPr algn="l"/>
            <a:r>
              <a:t>每个分区可以且仅可以装入一个作业</a:t>
            </a:r>
          </a:p>
        </p:txBody>
      </p:sp>
      <p:sp>
        <p:nvSpPr>
          <p:cNvPr id="61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1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621" name="屏幕快照 2019-03-06 下午2.52.58.png" descr="屏幕快照 2019-03-06 下午2.52.58.png"/>
          <p:cNvPicPr>
            <a:picLocks noChangeAspect="1"/>
          </p:cNvPicPr>
          <p:nvPr/>
        </p:nvPicPr>
        <p:blipFill>
          <a:blip r:embed="rId3">
            <a:extLst/>
          </a:blip>
          <a:stretch>
            <a:fillRect/>
          </a:stretch>
        </p:blipFill>
        <p:spPr>
          <a:xfrm>
            <a:off x="19410294" y="764632"/>
            <a:ext cx="4089401" cy="1993901"/>
          </a:xfrm>
          <a:prstGeom prst="rect">
            <a:avLst/>
          </a:prstGeom>
          <a:ln w="12700">
            <a:miter lim="400000"/>
          </a:ln>
        </p:spPr>
      </p:pic>
      <p:sp>
        <p:nvSpPr>
          <p:cNvPr id="31"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4.3.2.0 固定分区分配</a:t>
            </a:r>
          </a:p>
        </p:txBody>
      </p:sp>
    </p:spTree>
    <p:extLst>
      <p:ext uri="{BB962C8B-B14F-4D97-AF65-F5344CB8AC3E}">
        <p14:creationId xmlns:p14="http://schemas.microsoft.com/office/powerpoint/2010/main" val="201867352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3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135" name="处理死锁的基本方法"/>
          <p:cNvSpPr/>
          <p:nvPr/>
        </p:nvSpPr>
        <p:spPr>
          <a:xfrm>
            <a:off x="588791" y="610084"/>
            <a:ext cx="60579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处理死锁的基本方法</a:t>
            </a:r>
          </a:p>
        </p:txBody>
      </p:sp>
      <p:grpSp>
        <p:nvGrpSpPr>
          <p:cNvPr id="2138" name="死锁的预防"/>
          <p:cNvGrpSpPr/>
          <p:nvPr/>
        </p:nvGrpSpPr>
        <p:grpSpPr>
          <a:xfrm>
            <a:off x="858694" y="2855218"/>
            <a:ext cx="3441701" cy="1143001"/>
            <a:chOff x="0" y="0"/>
            <a:chExt cx="3441700" cy="1143000"/>
          </a:xfrm>
        </p:grpSpPr>
        <p:sp>
          <p:nvSpPr>
            <p:cNvPr id="2137" name="死锁的预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死锁的预防</a:t>
              </a:r>
            </a:p>
          </p:txBody>
        </p:sp>
        <p:pic>
          <p:nvPicPr>
            <p:cNvPr id="2136" name="死锁的预防" descr="死锁的预防"/>
            <p:cNvPicPr>
              <a:picLocks/>
            </p:cNvPicPr>
            <p:nvPr/>
          </p:nvPicPr>
          <p:blipFill>
            <a:blip r:embed="rId4">
              <a:extLst/>
            </a:blip>
            <a:stretch>
              <a:fillRect/>
            </a:stretch>
          </p:blipFill>
          <p:spPr>
            <a:xfrm>
              <a:off x="0" y="-1"/>
              <a:ext cx="3441701" cy="1143001"/>
            </a:xfrm>
            <a:prstGeom prst="rect">
              <a:avLst/>
            </a:prstGeom>
            <a:effectLst/>
          </p:spPr>
        </p:pic>
      </p:grpSp>
      <p:sp>
        <p:nvSpPr>
          <p:cNvPr id="2139" name="检测到系统有死锁后进行解除"/>
          <p:cNvSpPr/>
          <p:nvPr/>
        </p:nvSpPr>
        <p:spPr>
          <a:xfrm>
            <a:off x="5457463" y="9516539"/>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检测到系统有死锁后进行解除</a:t>
            </a:r>
          </a:p>
        </p:txBody>
      </p:sp>
      <p:grpSp>
        <p:nvGrpSpPr>
          <p:cNvPr id="2142" name="死锁的检测"/>
          <p:cNvGrpSpPr/>
          <p:nvPr/>
        </p:nvGrpSpPr>
        <p:grpSpPr>
          <a:xfrm>
            <a:off x="858694" y="7240900"/>
            <a:ext cx="3441701" cy="1143001"/>
            <a:chOff x="0" y="0"/>
            <a:chExt cx="3441700" cy="1143000"/>
          </a:xfrm>
        </p:grpSpPr>
        <p:sp>
          <p:nvSpPr>
            <p:cNvPr id="2141" name="死锁的检测"/>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死锁的检测</a:t>
              </a:r>
            </a:p>
          </p:txBody>
        </p:sp>
        <p:pic>
          <p:nvPicPr>
            <p:cNvPr id="2140" name="死锁的检测" descr="死锁的检测"/>
            <p:cNvPicPr>
              <a:picLocks/>
            </p:cNvPicPr>
            <p:nvPr/>
          </p:nvPicPr>
          <p:blipFill>
            <a:blip r:embed="rId4">
              <a:extLst/>
            </a:blip>
            <a:stretch>
              <a:fillRect/>
            </a:stretch>
          </p:blipFill>
          <p:spPr>
            <a:xfrm>
              <a:off x="0" y="-1"/>
              <a:ext cx="3441701" cy="1143001"/>
            </a:xfrm>
            <a:prstGeom prst="rect">
              <a:avLst/>
            </a:prstGeom>
            <a:effectLst/>
          </p:spPr>
        </p:pic>
      </p:grpSp>
      <p:grpSp>
        <p:nvGrpSpPr>
          <p:cNvPr id="2145" name="死锁的避免"/>
          <p:cNvGrpSpPr/>
          <p:nvPr/>
        </p:nvGrpSpPr>
        <p:grpSpPr>
          <a:xfrm>
            <a:off x="858694" y="5048059"/>
            <a:ext cx="3441701" cy="1143001"/>
            <a:chOff x="0" y="0"/>
            <a:chExt cx="3441700" cy="1143000"/>
          </a:xfrm>
        </p:grpSpPr>
        <p:sp>
          <p:nvSpPr>
            <p:cNvPr id="2144" name="死锁的避免"/>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死锁的避免</a:t>
              </a:r>
            </a:p>
          </p:txBody>
        </p:sp>
        <p:pic>
          <p:nvPicPr>
            <p:cNvPr id="2143" name="死锁的避免" descr="死锁的避免"/>
            <p:cNvPicPr>
              <a:picLocks/>
            </p:cNvPicPr>
            <p:nvPr/>
          </p:nvPicPr>
          <p:blipFill>
            <a:blip r:embed="rId4">
              <a:extLst/>
            </a:blip>
            <a:stretch>
              <a:fillRect/>
            </a:stretch>
          </p:blipFill>
          <p:spPr>
            <a:xfrm>
              <a:off x="0" y="-1"/>
              <a:ext cx="3441701" cy="1143001"/>
            </a:xfrm>
            <a:prstGeom prst="rect">
              <a:avLst/>
            </a:prstGeom>
            <a:effectLst/>
          </p:spPr>
        </p:pic>
      </p:grpSp>
      <p:grpSp>
        <p:nvGrpSpPr>
          <p:cNvPr id="2148" name="死锁的解除"/>
          <p:cNvGrpSpPr/>
          <p:nvPr/>
        </p:nvGrpSpPr>
        <p:grpSpPr>
          <a:xfrm>
            <a:off x="785688" y="9440339"/>
            <a:ext cx="3441701" cy="1143001"/>
            <a:chOff x="0" y="0"/>
            <a:chExt cx="3441700" cy="1143000"/>
          </a:xfrm>
        </p:grpSpPr>
        <p:sp>
          <p:nvSpPr>
            <p:cNvPr id="2147" name="死锁的解除"/>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死锁的解除</a:t>
              </a:r>
            </a:p>
          </p:txBody>
        </p:sp>
        <p:pic>
          <p:nvPicPr>
            <p:cNvPr id="2146" name="死锁的解除" descr="死锁的解除"/>
            <p:cNvPicPr>
              <a:picLocks/>
            </p:cNvPicPr>
            <p:nvPr/>
          </p:nvPicPr>
          <p:blipFill>
            <a:blip r:embed="rId4">
              <a:extLst/>
            </a:blip>
            <a:stretch>
              <a:fillRect/>
            </a:stretch>
          </p:blipFill>
          <p:spPr>
            <a:xfrm>
              <a:off x="0" y="-1"/>
              <a:ext cx="3441701" cy="1143001"/>
            </a:xfrm>
            <a:prstGeom prst="rect">
              <a:avLst/>
            </a:prstGeom>
            <a:effectLst/>
          </p:spPr>
        </p:pic>
      </p:grpSp>
      <p:sp>
        <p:nvSpPr>
          <p:cNvPr id="2149" name="检测当前系统是否出现死锁"/>
          <p:cNvSpPr/>
          <p:nvPr/>
        </p:nvSpPr>
        <p:spPr>
          <a:xfrm>
            <a:off x="5558290" y="7317101"/>
            <a:ext cx="773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检测当前系统是否出现死锁</a:t>
            </a:r>
          </a:p>
        </p:txBody>
      </p:sp>
      <p:sp>
        <p:nvSpPr>
          <p:cNvPr id="2150" name="通过破坏死锁的产生条件来保证不发生死锁"/>
          <p:cNvSpPr/>
          <p:nvPr/>
        </p:nvSpPr>
        <p:spPr>
          <a:xfrm>
            <a:off x="5530469" y="2931418"/>
            <a:ext cx="1217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破坏死锁的产生条件</a:t>
            </a:r>
            <a:r>
              <a:t>来保证不发生死锁</a:t>
            </a:r>
          </a:p>
        </p:txBody>
      </p:sp>
      <p:sp>
        <p:nvSpPr>
          <p:cNvPr id="2151" name="通过算法合理分配资源来保证不发生死锁"/>
          <p:cNvSpPr/>
          <p:nvPr/>
        </p:nvSpPr>
        <p:spPr>
          <a:xfrm>
            <a:off x="5530469" y="5124259"/>
            <a:ext cx="1154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通过</a:t>
            </a:r>
            <a:r>
              <a:rPr b="1">
                <a:latin typeface="Helvetica"/>
                <a:ea typeface="Helvetica"/>
                <a:cs typeface="Helvetica"/>
                <a:sym typeface="Helvetica"/>
              </a:rPr>
              <a:t>算法合理分配资源</a:t>
            </a:r>
            <a:r>
              <a:t>来保证不发生死锁</a:t>
            </a:r>
          </a:p>
        </p:txBody>
      </p:sp>
      <p:sp>
        <p:nvSpPr>
          <p:cNvPr id="2152" name="箭头"/>
          <p:cNvSpPr/>
          <p:nvPr/>
        </p:nvSpPr>
        <p:spPr>
          <a:xfrm>
            <a:off x="14855916" y="7177400"/>
            <a:ext cx="1867262" cy="1270001"/>
          </a:xfrm>
          <a:custGeom>
            <a:avLst/>
            <a:gdLst/>
            <a:ahLst/>
            <a:cxnLst>
              <a:cxn ang="0">
                <a:pos x="wd2" y="hd2"/>
              </a:cxn>
              <a:cxn ang="5400000">
                <a:pos x="wd2" y="hd2"/>
              </a:cxn>
              <a:cxn ang="10800000">
                <a:pos x="wd2" y="hd2"/>
              </a:cxn>
              <a:cxn ang="16200000">
                <a:pos x="wd2" y="hd2"/>
              </a:cxn>
            </a:cxnLst>
            <a:rect l="0" t="0" r="r" b="b"/>
            <a:pathLst>
              <a:path w="21600" h="21600" extrusionOk="0">
                <a:moveTo>
                  <a:pt x="9402" y="14256"/>
                </a:moveTo>
                <a:lnTo>
                  <a:pt x="9402" y="21600"/>
                </a:lnTo>
                <a:lnTo>
                  <a:pt x="0" y="10800"/>
                </a:lnTo>
                <a:lnTo>
                  <a:pt x="9402" y="0"/>
                </a:lnTo>
                <a:lnTo>
                  <a:pt x="9402" y="7344"/>
                </a:lnTo>
                <a:lnTo>
                  <a:pt x="21600" y="7344"/>
                </a:lnTo>
                <a:lnTo>
                  <a:pt x="21600" y="14256"/>
                </a:lnTo>
                <a:close/>
              </a:path>
            </a:pathLst>
          </a:custGeom>
          <a:blipFill>
            <a:blip r:embed="rId5"/>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153" name="3.6.4.0 死锁的检测和解除"/>
          <p:cNvSpPr/>
          <p:nvPr/>
        </p:nvSpPr>
        <p:spPr>
          <a:xfrm>
            <a:off x="69086" y="59914"/>
            <a:ext cx="379591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3.6.4.0 死锁的检测和解除</a:t>
            </a:r>
          </a:p>
        </p:txBody>
      </p:sp>
      <p:pic>
        <p:nvPicPr>
          <p:cNvPr id="2" name="图片 1"/>
          <p:cNvPicPr>
            <a:picLocks noChangeAspect="1"/>
          </p:cNvPicPr>
          <p:nvPr/>
        </p:nvPicPr>
        <p:blipFill>
          <a:blip r:embed="rId6"/>
          <a:stretch>
            <a:fillRect/>
          </a:stretch>
        </p:blipFill>
        <p:spPr>
          <a:xfrm>
            <a:off x="20193000" y="850715"/>
            <a:ext cx="3352800" cy="1346200"/>
          </a:xfrm>
          <a:prstGeom prst="rect">
            <a:avLst/>
          </a:prstGeom>
        </p:spPr>
      </p:pic>
    </p:spTree>
    <p:extLst>
      <p:ext uri="{BB962C8B-B14F-4D97-AF65-F5344CB8AC3E}">
        <p14:creationId xmlns:p14="http://schemas.microsoft.com/office/powerpoint/2010/main" val="14749090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矩形"/>
          <p:cNvSpPr/>
          <p:nvPr/>
        </p:nvSpPr>
        <p:spPr>
          <a:xfrm>
            <a:off x="946796" y="6100175"/>
            <a:ext cx="10428301" cy="407769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2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27"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628"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629"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630"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631"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632"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33"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658"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659"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636"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637"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638"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639"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640"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41"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642"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643"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644" name="每个分区大小固定不变…"/>
          <p:cNvSpPr/>
          <p:nvPr/>
        </p:nvSpPr>
        <p:spPr>
          <a:xfrm>
            <a:off x="11823703" y="6836281"/>
            <a:ext cx="10428301" cy="264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每个</a:t>
            </a:r>
            <a:r>
              <a:rPr b="1">
                <a:latin typeface="Helvetica"/>
                <a:ea typeface="Helvetica"/>
                <a:cs typeface="Helvetica"/>
                <a:sym typeface="Helvetica"/>
              </a:rPr>
              <a:t>分区大小固定不变</a:t>
            </a:r>
          </a:p>
          <a:p>
            <a:pPr algn="l"/>
            <a:endParaRPr b="1">
              <a:latin typeface="Helvetica"/>
              <a:ea typeface="Helvetica"/>
              <a:cs typeface="Helvetica"/>
              <a:sym typeface="Helvetica"/>
            </a:endParaRPr>
          </a:p>
          <a:p>
            <a:pPr algn="l"/>
            <a:r>
              <a:t>每个分区可以且仅可以装入一个作业</a:t>
            </a:r>
          </a:p>
        </p:txBody>
      </p:sp>
      <p:sp>
        <p:nvSpPr>
          <p:cNvPr id="645"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646" name="b"/>
          <p:cNvSpPr/>
          <p:nvPr/>
        </p:nvSpPr>
        <p:spPr>
          <a:xfrm>
            <a:off x="4327289" y="4062064"/>
            <a:ext cx="1861376"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b</a:t>
            </a:r>
          </a:p>
        </p:txBody>
      </p:sp>
      <p:sp>
        <p:nvSpPr>
          <p:cNvPr id="647" name="c"/>
          <p:cNvSpPr/>
          <p:nvPr/>
        </p:nvSpPr>
        <p:spPr>
          <a:xfrm>
            <a:off x="8282461" y="4062064"/>
            <a:ext cx="1861376"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r>
              <a:t>c</a:t>
            </a:r>
          </a:p>
        </p:txBody>
      </p:sp>
      <p:sp>
        <p:nvSpPr>
          <p:cNvPr id="648" name="箭头"/>
          <p:cNvSpPr/>
          <p:nvPr/>
        </p:nvSpPr>
        <p:spPr>
          <a:xfrm rot="2591276">
            <a:off x="18352811" y="7355422"/>
            <a:ext cx="1000000"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49" name="分区大小相等"/>
          <p:cNvSpPr/>
          <p:nvPr/>
        </p:nvSpPr>
        <p:spPr>
          <a:xfrm>
            <a:off x="19503381" y="5922159"/>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分区大小相等</a:t>
            </a:r>
          </a:p>
        </p:txBody>
      </p:sp>
      <p:sp>
        <p:nvSpPr>
          <p:cNvPr id="650" name="分区大小不等"/>
          <p:cNvSpPr/>
          <p:nvPr/>
        </p:nvSpPr>
        <p:spPr>
          <a:xfrm>
            <a:off x="19503381" y="7356164"/>
            <a:ext cx="392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分区大小不等</a:t>
            </a:r>
          </a:p>
        </p:txBody>
      </p:sp>
      <p:sp>
        <p:nvSpPr>
          <p:cNvPr id="651" name="箭头"/>
          <p:cNvSpPr/>
          <p:nvPr/>
        </p:nvSpPr>
        <p:spPr>
          <a:xfrm rot="19301506">
            <a:off x="18344159" y="6391853"/>
            <a:ext cx="1057247" cy="662893"/>
          </a:xfrm>
          <a:prstGeom prst="rightArrow">
            <a:avLst>
              <a:gd name="adj1" fmla="val 22651"/>
              <a:gd name="adj2" fmla="val 87109"/>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5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53"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654" name="下限寄存器"/>
          <p:cNvSpPr/>
          <p:nvPr/>
        </p:nvSpPr>
        <p:spPr>
          <a:xfrm>
            <a:off x="3496943" y="2958197"/>
            <a:ext cx="352206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下限寄存器</a:t>
            </a:r>
          </a:p>
        </p:txBody>
      </p:sp>
      <p:sp>
        <p:nvSpPr>
          <p:cNvPr id="655" name="上限寄存器"/>
          <p:cNvSpPr/>
          <p:nvPr/>
        </p:nvSpPr>
        <p:spPr>
          <a:xfrm>
            <a:off x="7452114" y="2958197"/>
            <a:ext cx="3522069"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Helvetica"/>
                <a:ea typeface="Helvetica"/>
                <a:cs typeface="Helvetica"/>
                <a:sym typeface="Helvetica"/>
              </a:defRPr>
            </a:lvl1pPr>
          </a:lstStyle>
          <a:p>
            <a:r>
              <a:t>上限寄存器</a:t>
            </a:r>
          </a:p>
        </p:txBody>
      </p:sp>
      <p:pic>
        <p:nvPicPr>
          <p:cNvPr id="657" name="屏幕快照 2019-03-06 下午2.52.58.png" descr="屏幕快照 2019-03-06 下午2.52.58.png"/>
          <p:cNvPicPr>
            <a:picLocks noChangeAspect="1"/>
          </p:cNvPicPr>
          <p:nvPr/>
        </p:nvPicPr>
        <p:blipFill>
          <a:blip r:embed="rId4">
            <a:extLst/>
          </a:blip>
          <a:stretch>
            <a:fillRect/>
          </a:stretch>
        </p:blipFill>
        <p:spPr>
          <a:xfrm>
            <a:off x="19410294" y="764632"/>
            <a:ext cx="4089401" cy="1993901"/>
          </a:xfrm>
          <a:prstGeom prst="rect">
            <a:avLst/>
          </a:prstGeom>
          <a:ln w="12700">
            <a:miter lim="400000"/>
          </a:ln>
        </p:spPr>
      </p:pic>
      <p:sp>
        <p:nvSpPr>
          <p:cNvPr id="35"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4.3.2.0 固定分区分配</a:t>
            </a:r>
          </a:p>
        </p:txBody>
      </p:sp>
    </p:spTree>
    <p:extLst>
      <p:ext uri="{BB962C8B-B14F-4D97-AF65-F5344CB8AC3E}">
        <p14:creationId xmlns:p14="http://schemas.microsoft.com/office/powerpoint/2010/main" val="189934659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矩形"/>
          <p:cNvSpPr/>
          <p:nvPr/>
        </p:nvSpPr>
        <p:spPr>
          <a:xfrm>
            <a:off x="946796" y="6100175"/>
            <a:ext cx="10428301" cy="407769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6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65"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666"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667"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668" name="哪个分区已被占用，哪个分区是空闲？"/>
          <p:cNvSpPr/>
          <p:nvPr/>
        </p:nvSpPr>
        <p:spPr>
          <a:xfrm>
            <a:off x="13325344" y="1638894"/>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a:lvl1pPr>
          </a:lstStyle>
          <a:p>
            <a:r>
              <a:t>哪个分区已被占用，哪个分区是空闲？</a:t>
            </a:r>
          </a:p>
        </p:txBody>
      </p:sp>
      <p:sp>
        <p:nvSpPr>
          <p:cNvPr id="669"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670"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671"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72"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689"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690"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675"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676"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677"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678"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679"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80"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681"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682"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68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8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685"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686" name="👉固定分区说明表"/>
          <p:cNvSpPr/>
          <p:nvPr/>
        </p:nvSpPr>
        <p:spPr>
          <a:xfrm>
            <a:off x="15369685" y="2864764"/>
            <a:ext cx="5743576"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55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固定分区说明表</a:t>
            </a:r>
          </a:p>
        </p:txBody>
      </p:sp>
      <p:pic>
        <p:nvPicPr>
          <p:cNvPr id="688" name="屏幕快照 2019-03-06 下午2.52.58.png" descr="屏幕快照 2019-03-06 下午2.52.58.png"/>
          <p:cNvPicPr>
            <a:picLocks noChangeAspect="1"/>
          </p:cNvPicPr>
          <p:nvPr/>
        </p:nvPicPr>
        <p:blipFill>
          <a:blip r:embed="rId3">
            <a:extLst/>
          </a:blip>
          <a:stretch>
            <a:fillRect/>
          </a:stretch>
        </p:blipFill>
        <p:spPr>
          <a:xfrm>
            <a:off x="21970744" y="774350"/>
            <a:ext cx="1737361" cy="847098"/>
          </a:xfrm>
          <a:prstGeom prst="rect">
            <a:avLst/>
          </a:prstGeom>
          <a:ln w="12700">
            <a:miter lim="400000"/>
          </a:ln>
        </p:spPr>
      </p:pic>
      <p:sp>
        <p:nvSpPr>
          <p:cNvPr id="28"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4.3.2.0 固定分区分配</a:t>
            </a:r>
          </a:p>
        </p:txBody>
      </p:sp>
    </p:spTree>
    <p:extLst>
      <p:ext uri="{BB962C8B-B14F-4D97-AF65-F5344CB8AC3E}">
        <p14:creationId xmlns:p14="http://schemas.microsoft.com/office/powerpoint/2010/main" val="61553270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矩形"/>
          <p:cNvSpPr/>
          <p:nvPr/>
        </p:nvSpPr>
        <p:spPr>
          <a:xfrm>
            <a:off x="946796" y="6100175"/>
            <a:ext cx="10428301" cy="407769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69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94" name="操作…"/>
          <p:cNvSpPr/>
          <p:nvPr/>
        </p:nvSpPr>
        <p:spPr>
          <a:xfrm>
            <a:off x="1274574" y="7199220"/>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695" name="线条"/>
          <p:cNvSpPr/>
          <p:nvPr/>
        </p:nvSpPr>
        <p:spPr>
          <a:xfrm flipV="1">
            <a:off x="3088305" y="6113300"/>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696" name="分区1"/>
          <p:cNvSpPr/>
          <p:nvPr/>
        </p:nvSpPr>
        <p:spPr>
          <a:xfrm>
            <a:off x="3294936" y="7629606"/>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分区1</a:t>
            </a:r>
          </a:p>
        </p:txBody>
      </p:sp>
      <p:sp>
        <p:nvSpPr>
          <p:cNvPr id="697" name="哪个分区已被占用，哪个分区是空闲？"/>
          <p:cNvSpPr/>
          <p:nvPr/>
        </p:nvSpPr>
        <p:spPr>
          <a:xfrm>
            <a:off x="13325344" y="1638894"/>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a:lvl1pPr>
          </a:lstStyle>
          <a:p>
            <a:r>
              <a:t>哪个分区已被占用，哪个分区是空闲？</a:t>
            </a:r>
          </a:p>
        </p:txBody>
      </p:sp>
      <p:sp>
        <p:nvSpPr>
          <p:cNvPr id="698" name="系统区"/>
          <p:cNvSpPr/>
          <p:nvPr/>
        </p:nvSpPr>
        <p:spPr>
          <a:xfrm>
            <a:off x="97889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699" name="用户区"/>
          <p:cNvSpPr/>
          <p:nvPr/>
        </p:nvSpPr>
        <p:spPr>
          <a:xfrm>
            <a:off x="5592261" y="10828887"/>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700" name="线条"/>
          <p:cNvSpPr/>
          <p:nvPr/>
        </p:nvSpPr>
        <p:spPr>
          <a:xfrm flipV="1">
            <a:off x="5257977" y="6125823"/>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701" name="分区2"/>
          <p:cNvSpPr/>
          <p:nvPr/>
        </p:nvSpPr>
        <p:spPr>
          <a:xfrm>
            <a:off x="6366882"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分区2</a:t>
            </a:r>
          </a:p>
        </p:txBody>
      </p:sp>
      <p:sp>
        <p:nvSpPr>
          <p:cNvPr id="723" name="连接线"/>
          <p:cNvSpPr/>
          <p:nvPr/>
        </p:nvSpPr>
        <p:spPr>
          <a:xfrm>
            <a:off x="3123487" y="10169362"/>
            <a:ext cx="8263461" cy="554323"/>
          </a:xfrm>
          <a:custGeom>
            <a:avLst/>
            <a:gdLst/>
            <a:ahLst/>
            <a:cxnLst>
              <a:cxn ang="0">
                <a:pos x="wd2" y="hd2"/>
              </a:cxn>
              <a:cxn ang="5400000">
                <a:pos x="wd2" y="hd2"/>
              </a:cxn>
              <a:cxn ang="10800000">
                <a:pos x="wd2" y="hd2"/>
              </a:cxn>
              <a:cxn ang="16200000">
                <a:pos x="wd2" y="hd2"/>
              </a:cxn>
            </a:cxnLst>
            <a:rect l="0" t="0" r="r" b="b"/>
            <a:pathLst>
              <a:path w="21600" h="16203" extrusionOk="0">
                <a:moveTo>
                  <a:pt x="21600" y="900"/>
                </a:moveTo>
                <a:cubicBezTo>
                  <a:pt x="14393" y="21600"/>
                  <a:pt x="7193" y="21300"/>
                  <a:pt x="0" y="0"/>
                </a:cubicBezTo>
              </a:path>
            </a:pathLst>
          </a:custGeom>
          <a:ln w="25400">
            <a:solidFill>
              <a:srgbClr val="000000"/>
            </a:solidFill>
            <a:miter lim="400000"/>
          </a:ln>
        </p:spPr>
        <p:txBody>
          <a:bodyPr/>
          <a:lstStyle/>
          <a:p>
            <a:endParaRPr/>
          </a:p>
        </p:txBody>
      </p:sp>
      <p:sp>
        <p:nvSpPr>
          <p:cNvPr id="724" name="连接线"/>
          <p:cNvSpPr/>
          <p:nvPr/>
        </p:nvSpPr>
        <p:spPr>
          <a:xfrm>
            <a:off x="962776" y="10195000"/>
            <a:ext cx="2137992"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704" name="0"/>
          <p:cNvSpPr/>
          <p:nvPr/>
        </p:nvSpPr>
        <p:spPr>
          <a:xfrm>
            <a:off x="839528" y="5222543"/>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0</a:t>
            </a:r>
          </a:p>
        </p:txBody>
      </p:sp>
      <p:sp>
        <p:nvSpPr>
          <p:cNvPr id="705" name="a"/>
          <p:cNvSpPr/>
          <p:nvPr/>
        </p:nvSpPr>
        <p:spPr>
          <a:xfrm>
            <a:off x="2814607" y="5222543"/>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a</a:t>
            </a:r>
          </a:p>
        </p:txBody>
      </p:sp>
      <p:sp>
        <p:nvSpPr>
          <p:cNvPr id="706" name="b"/>
          <p:cNvSpPr/>
          <p:nvPr/>
        </p:nvSpPr>
        <p:spPr>
          <a:xfrm>
            <a:off x="4984279"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b</a:t>
            </a:r>
          </a:p>
        </p:txBody>
      </p:sp>
      <p:sp>
        <p:nvSpPr>
          <p:cNvPr id="707" name="c"/>
          <p:cNvSpPr/>
          <p:nvPr/>
        </p:nvSpPr>
        <p:spPr>
          <a:xfrm>
            <a:off x="8939450" y="5178857"/>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c</a:t>
            </a:r>
          </a:p>
        </p:txBody>
      </p:sp>
      <p:sp>
        <p:nvSpPr>
          <p:cNvPr id="708" name="线条"/>
          <p:cNvSpPr/>
          <p:nvPr/>
        </p:nvSpPr>
        <p:spPr>
          <a:xfrm flipV="1">
            <a:off x="9213148" y="6093647"/>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709" name="分区3"/>
          <p:cNvSpPr/>
          <p:nvPr/>
        </p:nvSpPr>
        <p:spPr>
          <a:xfrm>
            <a:off x="9438829" y="7661781"/>
            <a:ext cx="173736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r>
              <a:t>分区3</a:t>
            </a:r>
          </a:p>
        </p:txBody>
      </p:sp>
      <p:sp>
        <p:nvSpPr>
          <p:cNvPr id="710" name="d"/>
          <p:cNvSpPr/>
          <p:nvPr/>
        </p:nvSpPr>
        <p:spPr>
          <a:xfrm>
            <a:off x="11017482" y="5221829"/>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d</a:t>
            </a:r>
          </a:p>
        </p:txBody>
      </p:sp>
      <p:sp>
        <p:nvSpPr>
          <p:cNvPr id="711" name="当前作业"/>
          <p:cNvSpPr/>
          <p:nvPr/>
        </p:nvSpPr>
        <p:spPr>
          <a:xfrm>
            <a:off x="5908413" y="63627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FFF"/>
                </a:solidFill>
                <a:latin typeface="Helvetica"/>
                <a:ea typeface="Helvetica"/>
                <a:cs typeface="Helvetica"/>
                <a:sym typeface="Helvetica"/>
              </a:defRPr>
            </a:lvl1pPr>
          </a:lstStyle>
          <a:p>
            <a:r>
              <a:t>当前作业</a:t>
            </a:r>
          </a:p>
        </p:txBody>
      </p:sp>
      <p:sp>
        <p:nvSpPr>
          <p:cNvPr id="712" name="👉固定分区说明表"/>
          <p:cNvSpPr/>
          <p:nvPr/>
        </p:nvSpPr>
        <p:spPr>
          <a:xfrm>
            <a:off x="15369685" y="2864764"/>
            <a:ext cx="5743576"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55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固定分区说明表</a:t>
            </a:r>
          </a:p>
        </p:txBody>
      </p:sp>
      <p:graphicFrame>
        <p:nvGraphicFramePr>
          <p:cNvPr id="713" name="表格"/>
          <p:cNvGraphicFramePr/>
          <p:nvPr/>
        </p:nvGraphicFramePr>
        <p:xfrm>
          <a:off x="13498250" y="6273466"/>
          <a:ext cx="9486443" cy="3702880"/>
        </p:xfrm>
        <a:graphic>
          <a:graphicData uri="http://schemas.openxmlformats.org/drawingml/2006/table">
            <a:tbl>
              <a:tblPr bandRow="1">
                <a:tableStyleId>{4C3C2611-4C71-4FC5-86AE-919BDF0F9419}</a:tableStyleId>
              </a:tblPr>
              <a:tblGrid>
                <a:gridCol w="2002304"/>
                <a:gridCol w="2062344"/>
                <a:gridCol w="3220685"/>
                <a:gridCol w="2201110"/>
              </a:tblGrid>
              <a:tr h="925720">
                <a:tc>
                  <a:txBody>
                    <a:bodyPr/>
                    <a:lstStyle/>
                    <a:p>
                      <a:pPr defTabSz="914400">
                        <a:defRPr sz="1800"/>
                      </a:pPr>
                      <a:r>
                        <a:rPr sz="3600"/>
                        <a:t>分区编号</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分区大小</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分区起始地址</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分区状态</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25720">
                <a:tc>
                  <a:txBody>
                    <a:bodyPr/>
                    <a:lstStyle/>
                    <a:p>
                      <a:pPr defTabSz="914400">
                        <a:defRPr sz="1800"/>
                      </a:pPr>
                      <a:r>
                        <a:rPr sz="3600" dirty="0"/>
                        <a:t>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L1</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dirty="0"/>
                        <a:t>a</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dirty="0"/>
                        <a:t>空闲</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25720">
                <a:tc>
                  <a:txBody>
                    <a:bodyPr/>
                    <a:lstStyle/>
                    <a:p>
                      <a:pPr defTabSz="914400">
                        <a:defRPr sz="1800"/>
                      </a:pPr>
                      <a:r>
                        <a:rPr sz="3600"/>
                        <a:t>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L2</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b</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已分配</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r h="925720">
                <a:tc>
                  <a:txBody>
                    <a:bodyPr/>
                    <a:lstStyle/>
                    <a:p>
                      <a:pPr defTabSz="914400">
                        <a:defRPr sz="1800"/>
                      </a:pPr>
                      <a:r>
                        <a:rPr sz="3600"/>
                        <a:t>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L3</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a:t>c</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c>
                  <a:txBody>
                    <a:bodyPr/>
                    <a:lstStyle/>
                    <a:p>
                      <a:pPr defTabSz="914400">
                        <a:defRPr sz="1800"/>
                      </a:pPr>
                      <a:r>
                        <a:rPr sz="3600" dirty="0"/>
                        <a:t>空闲</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tcPr>
                </a:tc>
              </a:tr>
            </a:tbl>
          </a:graphicData>
        </a:graphic>
      </p:graphicFrame>
      <p:sp>
        <p:nvSpPr>
          <p:cNvPr id="714" name="起始地址、长度、是否占用"/>
          <p:cNvSpPr/>
          <p:nvPr/>
        </p:nvSpPr>
        <p:spPr>
          <a:xfrm>
            <a:off x="13325344" y="4825353"/>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b="1">
                <a:latin typeface="Helvetica"/>
                <a:ea typeface="Helvetica"/>
                <a:cs typeface="Helvetica"/>
                <a:sym typeface="Helvetica"/>
              </a:defRPr>
            </a:lvl1pPr>
          </a:lstStyle>
          <a:p>
            <a:r>
              <a:t>起始地址、长度、是否占用</a:t>
            </a:r>
          </a:p>
        </p:txBody>
      </p:sp>
      <p:sp>
        <p:nvSpPr>
          <p:cNvPr id="715" name="L1"/>
          <p:cNvSpPr/>
          <p:nvPr/>
        </p:nvSpPr>
        <p:spPr>
          <a:xfrm>
            <a:off x="3756581" y="4838053"/>
            <a:ext cx="833121"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L1</a:t>
            </a:r>
          </a:p>
        </p:txBody>
      </p:sp>
      <p:sp>
        <p:nvSpPr>
          <p:cNvPr id="716" name="L2"/>
          <p:cNvSpPr/>
          <p:nvPr/>
        </p:nvSpPr>
        <p:spPr>
          <a:xfrm>
            <a:off x="6819002" y="4838053"/>
            <a:ext cx="833121"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L2</a:t>
            </a:r>
          </a:p>
        </p:txBody>
      </p:sp>
      <p:sp>
        <p:nvSpPr>
          <p:cNvPr id="717" name="L3"/>
          <p:cNvSpPr/>
          <p:nvPr/>
        </p:nvSpPr>
        <p:spPr>
          <a:xfrm>
            <a:off x="9835604" y="4838053"/>
            <a:ext cx="833121"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L3</a:t>
            </a:r>
          </a:p>
        </p:txBody>
      </p:sp>
      <p:sp>
        <p:nvSpPr>
          <p:cNvPr id="71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1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20" name="👉固定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pic>
        <p:nvPicPr>
          <p:cNvPr id="722" name="屏幕快照 2019-03-06 下午2.52.58.png" descr="屏幕快照 2019-03-06 下午2.52.58.png"/>
          <p:cNvPicPr>
            <a:picLocks noChangeAspect="1"/>
          </p:cNvPicPr>
          <p:nvPr/>
        </p:nvPicPr>
        <p:blipFill>
          <a:blip r:embed="rId4">
            <a:extLst/>
          </a:blip>
          <a:stretch>
            <a:fillRect/>
          </a:stretch>
        </p:blipFill>
        <p:spPr>
          <a:xfrm>
            <a:off x="21970744" y="774350"/>
            <a:ext cx="1737361" cy="847098"/>
          </a:xfrm>
          <a:prstGeom prst="rect">
            <a:avLst/>
          </a:prstGeom>
          <a:ln w="12700">
            <a:miter lim="400000"/>
          </a:ln>
        </p:spPr>
      </p:pic>
      <p:sp>
        <p:nvSpPr>
          <p:cNvPr id="33" name="4.3.2.0 固定分区分配"/>
          <p:cNvSpPr/>
          <p:nvPr/>
        </p:nvSpPr>
        <p:spPr>
          <a:xfrm>
            <a:off x="125357" y="99475"/>
            <a:ext cx="3693319"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800">
                <a:solidFill>
                  <a:schemeClr val="bg1">
                    <a:lumMod val="75000"/>
                  </a:schemeClr>
                </a:solidFill>
                <a:latin typeface="SimSun" charset="-122"/>
                <a:ea typeface="SimSun" charset="-122"/>
                <a:cs typeface="SimSun" charset="-122"/>
              </a:rPr>
              <a:t>4.3.2.0 固定分区分配</a:t>
            </a:r>
          </a:p>
        </p:txBody>
      </p:sp>
    </p:spTree>
    <p:extLst>
      <p:ext uri="{BB962C8B-B14F-4D97-AF65-F5344CB8AC3E}">
        <p14:creationId xmlns:p14="http://schemas.microsoft.com/office/powerpoint/2010/main" val="82941172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29"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30" name="1304…"/>
          <p:cNvSpPr/>
          <p:nvPr/>
        </p:nvSpPr>
        <p:spPr>
          <a:xfrm>
            <a:off x="4125515" y="3873500"/>
            <a:ext cx="161329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a:t>
            </a:r>
          </a:p>
          <a:p>
            <a:pPr algn="l">
              <a:defRPr sz="4800">
                <a:latin typeface="Lantinghei SC Extralight"/>
                <a:ea typeface="Lantinghei SC Extralight"/>
                <a:cs typeface="Lantinghei SC Extralight"/>
                <a:sym typeface="Lantinghei SC Extralight"/>
              </a:defRPr>
            </a:pPr>
            <a:r>
              <a:t>处理器中设置有上限寄存器和下限寄存器的存储管理是（）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单用户连续</a:t>
            </a:r>
          </a:p>
          <a:p>
            <a:pPr algn="l">
              <a:defRPr sz="4800">
                <a:latin typeface="Lantinghei SC Extralight"/>
                <a:ea typeface="Lantinghei SC Extralight"/>
                <a:cs typeface="Lantinghei SC Extralight"/>
                <a:sym typeface="Lantinghei SC Extralight"/>
              </a:defRPr>
            </a:pPr>
            <a:r>
              <a:t>B. 固定分区</a:t>
            </a:r>
          </a:p>
          <a:p>
            <a:pPr algn="l">
              <a:defRPr sz="4800">
                <a:latin typeface="Lantinghei SC Extralight"/>
                <a:ea typeface="Lantinghei SC Extralight"/>
                <a:cs typeface="Lantinghei SC Extralight"/>
                <a:sym typeface="Lantinghei SC Extralight"/>
              </a:defRPr>
            </a:pPr>
            <a:r>
              <a:t>C. 可变分区</a:t>
            </a:r>
          </a:p>
          <a:p>
            <a:pPr algn="l">
              <a:defRPr sz="4800">
                <a:latin typeface="Lantinghei SC Extralight"/>
                <a:ea typeface="Lantinghei SC Extralight"/>
                <a:cs typeface="Lantinghei SC Extralight"/>
                <a:sym typeface="Lantinghei SC Extralight"/>
              </a:defRPr>
            </a:pPr>
            <a:r>
              <a:t>D. 页式虚拟</a:t>
            </a:r>
          </a:p>
        </p:txBody>
      </p:sp>
      <p:sp>
        <p:nvSpPr>
          <p:cNvPr id="73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32"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Tree>
    <p:extLst>
      <p:ext uri="{BB962C8B-B14F-4D97-AF65-F5344CB8AC3E}">
        <p14:creationId xmlns:p14="http://schemas.microsoft.com/office/powerpoint/2010/main" val="79863777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35" name="牛刀小试"/>
          <p:cNvSpPr/>
          <p:nvPr/>
        </p:nvSpPr>
        <p:spPr>
          <a:xfrm>
            <a:off x="954302" y="1161273"/>
            <a:ext cx="2667001" cy="1003301"/>
          </a:xfrm>
          <a:prstGeom prst="rect">
            <a:avLst/>
          </a:prstGeom>
          <a:solidFill>
            <a:srgbClr val="DCDEE0"/>
          </a:solidFill>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annotate SC Regular"/>
                <a:ea typeface="Hannotate SC Regular"/>
                <a:cs typeface="Hannotate SC Regular"/>
                <a:sym typeface="Hannotate SC Regular"/>
              </a:defRPr>
            </a:lvl1pPr>
          </a:lstStyle>
          <a:p>
            <a:r>
              <a:t>牛刀小试</a:t>
            </a:r>
          </a:p>
        </p:txBody>
      </p:sp>
      <p:sp>
        <p:nvSpPr>
          <p:cNvPr id="736" name="1304…"/>
          <p:cNvSpPr/>
          <p:nvPr/>
        </p:nvSpPr>
        <p:spPr>
          <a:xfrm>
            <a:off x="4125515" y="3873500"/>
            <a:ext cx="16132970" cy="596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latin typeface="Lantinghei SC Extralight"/>
                <a:ea typeface="Lantinghei SC Extralight"/>
                <a:cs typeface="Lantinghei SC Extralight"/>
                <a:sym typeface="Lantinghei SC Extralight"/>
              </a:defRPr>
            </a:pPr>
            <a:r>
              <a:t>1304</a:t>
            </a:r>
          </a:p>
          <a:p>
            <a:pPr algn="l">
              <a:defRPr sz="4800">
                <a:latin typeface="Lantinghei SC Extralight"/>
                <a:ea typeface="Lantinghei SC Extralight"/>
                <a:cs typeface="Lantinghei SC Extralight"/>
                <a:sym typeface="Lantinghei SC Extralight"/>
              </a:defRPr>
            </a:pPr>
            <a:r>
              <a:t>处理器中设置有上限寄存器和下限寄存器的存储管理是（）</a:t>
            </a:r>
          </a:p>
          <a:p>
            <a:pPr algn="l">
              <a:defRPr sz="4800">
                <a:latin typeface="Lantinghei SC Extralight"/>
                <a:ea typeface="Lantinghei SC Extralight"/>
                <a:cs typeface="Lantinghei SC Extralight"/>
                <a:sym typeface="Lantinghei SC Extralight"/>
              </a:defRPr>
            </a:pPr>
            <a:endParaRPr/>
          </a:p>
          <a:p>
            <a:pPr algn="l">
              <a:defRPr sz="4800">
                <a:latin typeface="Lantinghei SC Extralight"/>
                <a:ea typeface="Lantinghei SC Extralight"/>
                <a:cs typeface="Lantinghei SC Extralight"/>
                <a:sym typeface="Lantinghei SC Extralight"/>
              </a:defRPr>
            </a:pPr>
            <a:r>
              <a:t>A. 单用户连续</a:t>
            </a:r>
          </a:p>
          <a:p>
            <a:pPr algn="l">
              <a:defRPr sz="4800">
                <a:solidFill>
                  <a:schemeClr val="accent5"/>
                </a:solidFill>
                <a:latin typeface="Lantinghei SC Extralight"/>
                <a:ea typeface="Lantinghei SC Extralight"/>
                <a:cs typeface="Lantinghei SC Extralight"/>
                <a:sym typeface="Lantinghei SC Extralight"/>
              </a:defRPr>
            </a:pPr>
            <a:r>
              <a:t>B. 固定分区</a:t>
            </a:r>
          </a:p>
          <a:p>
            <a:pPr algn="l">
              <a:defRPr sz="4800">
                <a:latin typeface="Lantinghei SC Extralight"/>
                <a:ea typeface="Lantinghei SC Extralight"/>
                <a:cs typeface="Lantinghei SC Extralight"/>
                <a:sym typeface="Lantinghei SC Extralight"/>
              </a:defRPr>
            </a:pPr>
            <a:r>
              <a:t>C. 可变分区</a:t>
            </a:r>
          </a:p>
          <a:p>
            <a:pPr algn="l">
              <a:defRPr sz="4800">
                <a:latin typeface="Lantinghei SC Extralight"/>
                <a:ea typeface="Lantinghei SC Extralight"/>
                <a:cs typeface="Lantinghei SC Extralight"/>
                <a:sym typeface="Lantinghei SC Extralight"/>
              </a:defRPr>
            </a:pPr>
            <a:r>
              <a:t>D. 页式虚拟</a:t>
            </a:r>
          </a:p>
        </p:txBody>
      </p:sp>
      <p:sp>
        <p:nvSpPr>
          <p:cNvPr id="73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38"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Tree>
    <p:extLst>
      <p:ext uri="{BB962C8B-B14F-4D97-AF65-F5344CB8AC3E}">
        <p14:creationId xmlns:p14="http://schemas.microsoft.com/office/powerpoint/2010/main" val="93232428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41" name="连续分配存储管理方式"/>
          <p:cNvSpPr/>
          <p:nvPr/>
        </p:nvSpPr>
        <p:spPr>
          <a:xfrm>
            <a:off x="8070850" y="3685507"/>
            <a:ext cx="82423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atin typeface="Lantinghei SC Demibold"/>
                <a:ea typeface="Lantinghei SC Demibold"/>
                <a:cs typeface="Lantinghei SC Demibold"/>
                <a:sym typeface="Lantinghei SC Demibold"/>
              </a:defRPr>
            </a:lvl1pPr>
          </a:lstStyle>
          <a:p>
            <a:r>
              <a:t>连续分配存储管理方式</a:t>
            </a:r>
          </a:p>
        </p:txBody>
      </p:sp>
      <p:sp>
        <p:nvSpPr>
          <p:cNvPr id="742" name="👉单一连续分配"/>
          <p:cNvSpPr/>
          <p:nvPr/>
        </p:nvSpPr>
        <p:spPr>
          <a:xfrm>
            <a:off x="9269412" y="5727734"/>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单一连续分配</a:t>
            </a:r>
          </a:p>
        </p:txBody>
      </p:sp>
      <p:sp>
        <p:nvSpPr>
          <p:cNvPr id="743" name="👉固定分区分配"/>
          <p:cNvSpPr/>
          <p:nvPr/>
        </p:nvSpPr>
        <p:spPr>
          <a:xfrm>
            <a:off x="9269412" y="6790780"/>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固定分区分配</a:t>
            </a:r>
          </a:p>
        </p:txBody>
      </p:sp>
      <p:sp>
        <p:nvSpPr>
          <p:cNvPr id="744" name="👉动态分区分配"/>
          <p:cNvSpPr/>
          <p:nvPr/>
        </p:nvSpPr>
        <p:spPr>
          <a:xfrm>
            <a:off x="9269412" y="7853826"/>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74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46"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Tree>
    <p:extLst>
      <p:ext uri="{BB962C8B-B14F-4D97-AF65-F5344CB8AC3E}">
        <p14:creationId xmlns:p14="http://schemas.microsoft.com/office/powerpoint/2010/main" val="153363671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74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50"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751"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752"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753"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754"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769"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770"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757" name="空…"/>
          <p:cNvSpPr/>
          <p:nvPr/>
        </p:nvSpPr>
        <p:spPr>
          <a:xfrm>
            <a:off x="8304835" y="8043503"/>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764" name="成组"/>
          <p:cNvGrpSpPr/>
          <p:nvPr/>
        </p:nvGrpSpPr>
        <p:grpSpPr>
          <a:xfrm>
            <a:off x="3470728" y="2211017"/>
            <a:ext cx="3435690" cy="4579923"/>
            <a:chOff x="0" y="0"/>
            <a:chExt cx="3435688" cy="4579922"/>
          </a:xfrm>
        </p:grpSpPr>
        <p:sp>
          <p:nvSpPr>
            <p:cNvPr id="758"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759"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760"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761"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762"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763"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765"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66"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67"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pic>
        <p:nvPicPr>
          <p:cNvPr id="768" name="屏幕快照 2019-03-06 下午2.53.13.png" descr="屏幕快照 2019-03-06 下午2.53.13.png"/>
          <p:cNvPicPr>
            <a:picLocks noChangeAspect="1"/>
          </p:cNvPicPr>
          <p:nvPr/>
        </p:nvPicPr>
        <p:blipFill>
          <a:blip r:embed="rId3">
            <a:extLst/>
          </a:blip>
          <a:stretch>
            <a:fillRect/>
          </a:stretch>
        </p:blipFill>
        <p:spPr>
          <a:xfrm>
            <a:off x="19634769" y="744958"/>
            <a:ext cx="4114801" cy="2057401"/>
          </a:xfrm>
          <a:prstGeom prst="rect">
            <a:avLst/>
          </a:prstGeom>
          <a:ln w="12700">
            <a:miter lim="400000"/>
          </a:ln>
        </p:spPr>
      </p:pic>
    </p:spTree>
    <p:extLst>
      <p:ext uri="{BB962C8B-B14F-4D97-AF65-F5344CB8AC3E}">
        <p14:creationId xmlns:p14="http://schemas.microsoft.com/office/powerpoint/2010/main" val="173347048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773"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774"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775"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776"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777"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778"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779"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798"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799"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782"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783" name="空…"/>
          <p:cNvSpPr/>
          <p:nvPr/>
        </p:nvSpPr>
        <p:spPr>
          <a:xfrm>
            <a:off x="9545937" y="8049042"/>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790" name="成组"/>
          <p:cNvGrpSpPr/>
          <p:nvPr/>
        </p:nvGrpSpPr>
        <p:grpSpPr>
          <a:xfrm>
            <a:off x="3470728" y="2211017"/>
            <a:ext cx="3435690" cy="4579923"/>
            <a:chOff x="0" y="0"/>
            <a:chExt cx="3435688" cy="4579922"/>
          </a:xfrm>
        </p:grpSpPr>
        <p:sp>
          <p:nvSpPr>
            <p:cNvPr id="784"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785"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786"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787"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788"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789"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791"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792"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79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79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795"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pic>
        <p:nvPicPr>
          <p:cNvPr id="797" name="屏幕快照 2019-03-06 下午2.53.13.png" descr="屏幕快照 2019-03-06 下午2.53.13.png"/>
          <p:cNvPicPr>
            <a:picLocks noChangeAspect="1"/>
          </p:cNvPicPr>
          <p:nvPr/>
        </p:nvPicPr>
        <p:blipFill>
          <a:blip r:embed="rId3">
            <a:extLst/>
          </a:blip>
          <a:stretch>
            <a:fillRect/>
          </a:stretch>
        </p:blipFill>
        <p:spPr>
          <a:xfrm>
            <a:off x="19634770" y="744958"/>
            <a:ext cx="4114801" cy="2057401"/>
          </a:xfrm>
          <a:prstGeom prst="rect">
            <a:avLst/>
          </a:prstGeom>
          <a:ln w="12700">
            <a:miter lim="400000"/>
          </a:ln>
        </p:spPr>
      </p:pic>
      <p:sp>
        <p:nvSpPr>
          <p:cNvPr id="28"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67525257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80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03"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804"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805"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806"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807"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808"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32"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833"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811"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812" name="空…"/>
          <p:cNvSpPr/>
          <p:nvPr/>
        </p:nvSpPr>
        <p:spPr>
          <a:xfrm>
            <a:off x="11322416" y="7937808"/>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819" name="成组"/>
          <p:cNvGrpSpPr/>
          <p:nvPr/>
        </p:nvGrpSpPr>
        <p:grpSpPr>
          <a:xfrm>
            <a:off x="3470728" y="2211017"/>
            <a:ext cx="3435690" cy="4579923"/>
            <a:chOff x="0" y="0"/>
            <a:chExt cx="3435688" cy="4579922"/>
          </a:xfrm>
        </p:grpSpPr>
        <p:sp>
          <p:nvSpPr>
            <p:cNvPr id="813"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814"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815"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816"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817"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818"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820"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21"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22"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23"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824"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825"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26"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27"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82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2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831" name="屏幕快照 2019-03-06 下午2.53.13.png" descr="屏幕快照 2019-03-06 下午2.53.13.png"/>
          <p:cNvPicPr>
            <a:picLocks noChangeAspect="1"/>
          </p:cNvPicPr>
          <p:nvPr/>
        </p:nvPicPr>
        <p:blipFill>
          <a:blip r:embed="rId3">
            <a:extLst/>
          </a:blip>
          <a:stretch>
            <a:fillRect/>
          </a:stretch>
        </p:blipFill>
        <p:spPr>
          <a:xfrm>
            <a:off x="19634770" y="744958"/>
            <a:ext cx="4114801" cy="2057401"/>
          </a:xfrm>
          <a:prstGeom prst="rect">
            <a:avLst/>
          </a:prstGeom>
          <a:ln w="12700">
            <a:miter lim="400000"/>
          </a:ln>
        </p:spPr>
      </p:pic>
      <p:sp>
        <p:nvSpPr>
          <p:cNvPr id="33"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31199943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83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37"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838"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839"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840"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841"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842"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71"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872"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845"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846" name="空…"/>
          <p:cNvSpPr/>
          <p:nvPr/>
        </p:nvSpPr>
        <p:spPr>
          <a:xfrm>
            <a:off x="11977486" y="7949178"/>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853" name="成组"/>
          <p:cNvGrpSpPr/>
          <p:nvPr/>
        </p:nvGrpSpPr>
        <p:grpSpPr>
          <a:xfrm>
            <a:off x="3470728" y="2211017"/>
            <a:ext cx="3435690" cy="4579923"/>
            <a:chOff x="0" y="0"/>
            <a:chExt cx="3435688" cy="4579922"/>
          </a:xfrm>
        </p:grpSpPr>
        <p:sp>
          <p:nvSpPr>
            <p:cNvPr id="847"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848"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849"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850"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851"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852"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854"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55"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56"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57"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858"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859"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60"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61"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862"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863"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64"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865"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66"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8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68"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870" name="屏幕快照 2019-03-06 下午2.53.13.png" descr="屏幕快照 2019-03-06 下午2.53.13.png"/>
          <p:cNvPicPr>
            <a:picLocks noChangeAspect="1"/>
          </p:cNvPicPr>
          <p:nvPr/>
        </p:nvPicPr>
        <p:blipFill>
          <a:blip r:embed="rId3">
            <a:extLst/>
          </a:blip>
          <a:stretch>
            <a:fillRect/>
          </a:stretch>
        </p:blipFill>
        <p:spPr>
          <a:xfrm>
            <a:off x="19634770" y="744958"/>
            <a:ext cx="4114801" cy="2057401"/>
          </a:xfrm>
          <a:prstGeom prst="rect">
            <a:avLst/>
          </a:prstGeom>
          <a:ln w="12700">
            <a:miter lim="400000"/>
          </a:ln>
        </p:spPr>
      </p:pic>
      <p:sp>
        <p:nvSpPr>
          <p:cNvPr id="38"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7669385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58"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159"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162" name="何时调用检测算法"/>
          <p:cNvGrpSpPr/>
          <p:nvPr/>
        </p:nvGrpSpPr>
        <p:grpSpPr>
          <a:xfrm>
            <a:off x="809057" y="2991184"/>
            <a:ext cx="5346701" cy="1143001"/>
            <a:chOff x="0" y="0"/>
            <a:chExt cx="5346700" cy="1143000"/>
          </a:xfrm>
        </p:grpSpPr>
        <p:sp>
          <p:nvSpPr>
            <p:cNvPr id="2161" name="何时调用检测算法"/>
            <p:cNvSpPr/>
            <p:nvPr/>
          </p:nvSpPr>
          <p:spPr>
            <a:xfrm>
              <a:off x="38100" y="38100"/>
              <a:ext cx="527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何时调用检测算法</a:t>
              </a:r>
            </a:p>
          </p:txBody>
        </p:sp>
        <p:pic>
          <p:nvPicPr>
            <p:cNvPr id="2160" name="何时调用检测算法" descr="何时调用检测算法"/>
            <p:cNvPicPr>
              <a:picLocks/>
            </p:cNvPicPr>
            <p:nvPr/>
          </p:nvPicPr>
          <p:blipFill>
            <a:blip r:embed="rId4">
              <a:alphaModFix amt="19537"/>
              <a:extLst/>
            </a:blip>
            <a:stretch>
              <a:fillRect/>
            </a:stretch>
          </p:blipFill>
          <p:spPr>
            <a:xfrm>
              <a:off x="0" y="-1"/>
              <a:ext cx="5346701" cy="1143001"/>
            </a:xfrm>
            <a:prstGeom prst="rect">
              <a:avLst/>
            </a:prstGeom>
            <a:ln w="50800" cmpd="sng">
              <a:solidFill>
                <a:schemeClr val="tx1"/>
              </a:solidFill>
              <a:prstDash val="solid"/>
            </a:ln>
            <a:effectLst/>
          </p:spPr>
        </p:pic>
      </p:grpSp>
      <p:grpSp>
        <p:nvGrpSpPr>
          <p:cNvPr id="2165" name="资源分配图"/>
          <p:cNvGrpSpPr/>
          <p:nvPr/>
        </p:nvGrpSpPr>
        <p:grpSpPr>
          <a:xfrm>
            <a:off x="858694" y="7009343"/>
            <a:ext cx="3441701" cy="1143001"/>
            <a:chOff x="0" y="0"/>
            <a:chExt cx="3441700" cy="1143000"/>
          </a:xfrm>
        </p:grpSpPr>
        <p:sp>
          <p:nvSpPr>
            <p:cNvPr id="2164" name="资源分配图"/>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资源分配图</a:t>
              </a:r>
            </a:p>
          </p:txBody>
        </p:sp>
        <p:pic>
          <p:nvPicPr>
            <p:cNvPr id="2163" name="资源分配图" descr="资源分配图"/>
            <p:cNvPicPr>
              <a:picLocks/>
            </p:cNvPicPr>
            <p:nvPr/>
          </p:nvPicPr>
          <p:blipFill>
            <a:blip r:embed="rId5">
              <a:extLst/>
            </a:blip>
            <a:stretch>
              <a:fillRect/>
            </a:stretch>
          </p:blipFill>
          <p:spPr>
            <a:xfrm>
              <a:off x="0" y="-1"/>
              <a:ext cx="3441701" cy="1143001"/>
            </a:xfrm>
            <a:prstGeom prst="rect">
              <a:avLst/>
            </a:prstGeom>
            <a:effectLst/>
          </p:spPr>
        </p:pic>
      </p:grpSp>
      <p:grpSp>
        <p:nvGrpSpPr>
          <p:cNvPr id="2168" name="死锁定理"/>
          <p:cNvGrpSpPr/>
          <p:nvPr/>
        </p:nvGrpSpPr>
        <p:grpSpPr>
          <a:xfrm>
            <a:off x="870156" y="11027502"/>
            <a:ext cx="2806702" cy="1143001"/>
            <a:chOff x="0" y="0"/>
            <a:chExt cx="2806700" cy="1143000"/>
          </a:xfrm>
        </p:grpSpPr>
        <p:sp>
          <p:nvSpPr>
            <p:cNvPr id="2167"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166" name="死锁定理" descr="死锁定理"/>
            <p:cNvPicPr>
              <a:picLocks/>
            </p:cNvPicPr>
            <p:nvPr/>
          </p:nvPicPr>
          <p:blipFill>
            <a:blip r:embed="rId6">
              <a:extLst/>
            </a:blip>
            <a:stretch>
              <a:fillRect/>
            </a:stretch>
          </p:blipFill>
          <p:spPr>
            <a:xfrm>
              <a:off x="-1" y="-1"/>
              <a:ext cx="2806702" cy="1143001"/>
            </a:xfrm>
            <a:prstGeom prst="rect">
              <a:avLst/>
            </a:prstGeom>
            <a:effectLst/>
          </p:spPr>
        </p:pic>
      </p:grpSp>
      <p:pic>
        <p:nvPicPr>
          <p:cNvPr id="15" name="图片 14"/>
          <p:cNvPicPr>
            <a:picLocks noChangeAspect="1"/>
          </p:cNvPicPr>
          <p:nvPr/>
        </p:nvPicPr>
        <p:blipFill>
          <a:blip r:embed="rId7"/>
          <a:stretch>
            <a:fillRect/>
          </a:stretch>
        </p:blipFill>
        <p:spPr>
          <a:xfrm>
            <a:off x="20193000" y="850715"/>
            <a:ext cx="3352800" cy="1346200"/>
          </a:xfrm>
          <a:prstGeom prst="rect">
            <a:avLst/>
          </a:prstGeom>
        </p:spPr>
      </p:pic>
      <p:sp>
        <p:nvSpPr>
          <p:cNvPr id="16" name="3.6.4.0 死锁的检测和解除"/>
          <p:cNvSpPr/>
          <p:nvPr/>
        </p:nvSpPr>
        <p:spPr>
          <a:xfrm>
            <a:off x="69086" y="59914"/>
            <a:ext cx="379591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3.6.4.0 死锁的检测和解除</a:t>
            </a:r>
          </a:p>
        </p:txBody>
      </p:sp>
    </p:spTree>
    <p:extLst>
      <p:ext uri="{BB962C8B-B14F-4D97-AF65-F5344CB8AC3E}">
        <p14:creationId xmlns:p14="http://schemas.microsoft.com/office/powerpoint/2010/main" val="117353892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87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76"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877"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878"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879"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880"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881"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15"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916"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884"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885" name="空…"/>
          <p:cNvSpPr/>
          <p:nvPr/>
        </p:nvSpPr>
        <p:spPr>
          <a:xfrm>
            <a:off x="13456388" y="8004255"/>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892" name="成组"/>
          <p:cNvGrpSpPr/>
          <p:nvPr/>
        </p:nvGrpSpPr>
        <p:grpSpPr>
          <a:xfrm>
            <a:off x="3470728" y="2211017"/>
            <a:ext cx="3435690" cy="4579923"/>
            <a:chOff x="0" y="0"/>
            <a:chExt cx="3435688" cy="4579922"/>
          </a:xfrm>
        </p:grpSpPr>
        <p:sp>
          <p:nvSpPr>
            <p:cNvPr id="886"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887"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888"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889"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890"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891"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893"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94"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95"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896"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897"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898"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99"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00"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901"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902"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03"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904"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05" name="线条"/>
          <p:cNvSpPr/>
          <p:nvPr/>
        </p:nvSpPr>
        <p:spPr>
          <a:xfrm flipV="1">
            <a:off x="12192000"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06" name="作业4"/>
          <p:cNvSpPr/>
          <p:nvPr/>
        </p:nvSpPr>
        <p:spPr>
          <a:xfrm>
            <a:off x="9927579"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作业4</a:t>
            </a:r>
          </a:p>
        </p:txBody>
      </p:sp>
      <p:sp>
        <p:nvSpPr>
          <p:cNvPr id="907" name="25k"/>
          <p:cNvSpPr/>
          <p:nvPr/>
        </p:nvSpPr>
        <p:spPr>
          <a:xfrm>
            <a:off x="10133368" y="9210413"/>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25k</a:t>
            </a:r>
          </a:p>
        </p:txBody>
      </p:sp>
      <p:sp>
        <p:nvSpPr>
          <p:cNvPr id="908" name="线条"/>
          <p:cNvSpPr/>
          <p:nvPr/>
        </p:nvSpPr>
        <p:spPr>
          <a:xfrm flipH="1" flipV="1">
            <a:off x="6896385" y="4136566"/>
            <a:ext cx="3435689" cy="1"/>
          </a:xfrm>
          <a:prstGeom prst="line">
            <a:avLst/>
          </a:prstGeom>
          <a:ln w="63500">
            <a:solidFill>
              <a:srgbClr val="000000"/>
            </a:solidFill>
            <a:miter lim="400000"/>
          </a:ln>
        </p:spPr>
        <p:txBody>
          <a:bodyPr lIns="50800" tIns="50800" rIns="50800" bIns="50800" anchor="ctr"/>
          <a:lstStyle/>
          <a:p>
            <a:pPr>
              <a:defRPr sz="3200"/>
            </a:pPr>
            <a:endParaRPr/>
          </a:p>
        </p:txBody>
      </p:sp>
      <p:sp>
        <p:nvSpPr>
          <p:cNvPr id="909" name="线条"/>
          <p:cNvSpPr/>
          <p:nvPr/>
        </p:nvSpPr>
        <p:spPr>
          <a:xfrm>
            <a:off x="10338040" y="4097862"/>
            <a:ext cx="1" cy="308915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10"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911"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12"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914" name="屏幕快照 2019-03-06 下午2.53.13.png" descr="屏幕快照 2019-03-06 下午2.53.13.png"/>
          <p:cNvPicPr>
            <a:picLocks noChangeAspect="1"/>
          </p:cNvPicPr>
          <p:nvPr/>
        </p:nvPicPr>
        <p:blipFill>
          <a:blip r:embed="rId3">
            <a:extLst/>
          </a:blip>
          <a:stretch>
            <a:fillRect/>
          </a:stretch>
        </p:blipFill>
        <p:spPr>
          <a:xfrm>
            <a:off x="19634770" y="744958"/>
            <a:ext cx="4114801" cy="2057401"/>
          </a:xfrm>
          <a:prstGeom prst="rect">
            <a:avLst/>
          </a:prstGeom>
          <a:ln w="12700">
            <a:miter lim="400000"/>
          </a:ln>
        </p:spPr>
      </p:pic>
      <p:sp>
        <p:nvSpPr>
          <p:cNvPr id="43"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53191895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919"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20"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921"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922"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923"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924"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925"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64"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965"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928"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grpSp>
        <p:nvGrpSpPr>
          <p:cNvPr id="935" name="成组"/>
          <p:cNvGrpSpPr/>
          <p:nvPr/>
        </p:nvGrpSpPr>
        <p:grpSpPr>
          <a:xfrm>
            <a:off x="3470728" y="2211017"/>
            <a:ext cx="3435690" cy="4579923"/>
            <a:chOff x="0" y="0"/>
            <a:chExt cx="3435688" cy="4579922"/>
          </a:xfrm>
        </p:grpSpPr>
        <p:sp>
          <p:nvSpPr>
            <p:cNvPr id="929"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930"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931"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932"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933"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934"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936"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937"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38"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39"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940"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941"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942"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43"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944"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945"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46"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947"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48" name="线条"/>
          <p:cNvSpPr/>
          <p:nvPr/>
        </p:nvSpPr>
        <p:spPr>
          <a:xfrm flipV="1">
            <a:off x="12192000"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49" name="作业4"/>
          <p:cNvSpPr/>
          <p:nvPr/>
        </p:nvSpPr>
        <p:spPr>
          <a:xfrm>
            <a:off x="9927579"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作业4</a:t>
            </a:r>
          </a:p>
        </p:txBody>
      </p:sp>
      <p:sp>
        <p:nvSpPr>
          <p:cNvPr id="950" name="25k"/>
          <p:cNvSpPr/>
          <p:nvPr/>
        </p:nvSpPr>
        <p:spPr>
          <a:xfrm>
            <a:off x="10133368" y="9210413"/>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25k</a:t>
            </a:r>
          </a:p>
        </p:txBody>
      </p:sp>
      <p:sp>
        <p:nvSpPr>
          <p:cNvPr id="951" name="线条"/>
          <p:cNvSpPr/>
          <p:nvPr/>
        </p:nvSpPr>
        <p:spPr>
          <a:xfrm flipH="1" flipV="1">
            <a:off x="6896385" y="4136566"/>
            <a:ext cx="3435689" cy="1"/>
          </a:xfrm>
          <a:prstGeom prst="line">
            <a:avLst/>
          </a:prstGeom>
          <a:ln w="63500">
            <a:solidFill>
              <a:srgbClr val="000000"/>
            </a:solidFill>
            <a:miter lim="400000"/>
          </a:ln>
        </p:spPr>
        <p:txBody>
          <a:bodyPr lIns="50800" tIns="50800" rIns="50800" bIns="50800" anchor="ctr"/>
          <a:lstStyle/>
          <a:p>
            <a:pPr>
              <a:defRPr sz="3200"/>
            </a:pPr>
            <a:endParaRPr/>
          </a:p>
        </p:txBody>
      </p:sp>
      <p:sp>
        <p:nvSpPr>
          <p:cNvPr id="952" name="线条"/>
          <p:cNvSpPr/>
          <p:nvPr/>
        </p:nvSpPr>
        <p:spPr>
          <a:xfrm>
            <a:off x="10338040" y="4097862"/>
            <a:ext cx="1" cy="308915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53" name="作业5"/>
          <p:cNvSpPr/>
          <p:nvPr/>
        </p:nvSpPr>
        <p:spPr>
          <a:xfrm>
            <a:off x="1259120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作业5</a:t>
            </a:r>
          </a:p>
        </p:txBody>
      </p:sp>
      <p:sp>
        <p:nvSpPr>
          <p:cNvPr id="954" name="14k"/>
          <p:cNvSpPr/>
          <p:nvPr/>
        </p:nvSpPr>
        <p:spPr>
          <a:xfrm>
            <a:off x="12830982"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14k</a:t>
            </a:r>
          </a:p>
        </p:txBody>
      </p:sp>
      <p:sp>
        <p:nvSpPr>
          <p:cNvPr id="955" name="线条"/>
          <p:cNvSpPr/>
          <p:nvPr/>
        </p:nvSpPr>
        <p:spPr>
          <a:xfrm>
            <a:off x="12826725" y="3346255"/>
            <a:ext cx="1" cy="3755172"/>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956" name="线条"/>
          <p:cNvSpPr/>
          <p:nvPr/>
        </p:nvSpPr>
        <p:spPr>
          <a:xfrm flipH="1" flipV="1">
            <a:off x="6896386" y="3366330"/>
            <a:ext cx="5966025" cy="1"/>
          </a:xfrm>
          <a:prstGeom prst="line">
            <a:avLst/>
          </a:prstGeom>
          <a:ln w="63500">
            <a:solidFill>
              <a:srgbClr val="000000"/>
            </a:solidFill>
            <a:miter lim="400000"/>
          </a:ln>
        </p:spPr>
        <p:txBody>
          <a:bodyPr lIns="50800" tIns="50800" rIns="50800" bIns="50800" anchor="ctr"/>
          <a:lstStyle/>
          <a:p>
            <a:pPr>
              <a:defRPr sz="3200"/>
            </a:pPr>
            <a:endParaRPr/>
          </a:p>
        </p:txBody>
      </p:sp>
      <p:sp>
        <p:nvSpPr>
          <p:cNvPr id="957" name="线条"/>
          <p:cNvSpPr/>
          <p:nvPr/>
        </p:nvSpPr>
        <p:spPr>
          <a:xfrm flipV="1">
            <a:off x="14403161" y="7135384"/>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58" name="空…"/>
          <p:cNvSpPr/>
          <p:nvPr/>
        </p:nvSpPr>
        <p:spPr>
          <a:xfrm>
            <a:off x="14802368" y="8049042"/>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sp>
        <p:nvSpPr>
          <p:cNvPr id="959"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96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961"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963" name="屏幕快照 2019-03-06 下午2.53.13.png" descr="屏幕快照 2019-03-06 下午2.53.13.png"/>
          <p:cNvPicPr>
            <a:picLocks noChangeAspect="1"/>
          </p:cNvPicPr>
          <p:nvPr/>
        </p:nvPicPr>
        <p:blipFill>
          <a:blip r:embed="rId3">
            <a:extLst/>
          </a:blip>
          <a:stretch>
            <a:fillRect/>
          </a:stretch>
        </p:blipFill>
        <p:spPr>
          <a:xfrm>
            <a:off x="19634770" y="744958"/>
            <a:ext cx="4114801" cy="2057401"/>
          </a:xfrm>
          <a:prstGeom prst="rect">
            <a:avLst/>
          </a:prstGeom>
          <a:ln w="12700">
            <a:miter lim="400000"/>
          </a:ln>
        </p:spPr>
      </p:pic>
      <p:sp>
        <p:nvSpPr>
          <p:cNvPr id="48"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78050003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96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69"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970"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971"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972" name="分区大小不是预先固定的…"/>
          <p:cNvSpPr/>
          <p:nvPr/>
        </p:nvSpPr>
        <p:spPr>
          <a:xfrm>
            <a:off x="13772427" y="1537530"/>
            <a:ext cx="9472569" cy="365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分区</a:t>
            </a:r>
            <a:r>
              <a:rPr b="1">
                <a:latin typeface="Helvetica"/>
                <a:ea typeface="Helvetica"/>
                <a:cs typeface="Helvetica"/>
                <a:sym typeface="Helvetica"/>
              </a:rPr>
              <a:t>大小不是预先固定的</a:t>
            </a:r>
          </a:p>
          <a:p>
            <a:pPr algn="l"/>
            <a:r>
              <a:t>而是按作业的实际需求来划分的</a:t>
            </a:r>
          </a:p>
          <a:p>
            <a:pPr algn="l"/>
            <a:r>
              <a:t>分区的</a:t>
            </a:r>
            <a:r>
              <a:rPr b="1">
                <a:latin typeface="Helvetica"/>
                <a:ea typeface="Helvetica"/>
                <a:cs typeface="Helvetica"/>
                <a:sym typeface="Helvetica"/>
              </a:rPr>
              <a:t>个数也不是预先固定的</a:t>
            </a:r>
          </a:p>
          <a:p>
            <a:pPr algn="l"/>
            <a:r>
              <a:t>而是由装入的作业数决定的</a:t>
            </a:r>
          </a:p>
        </p:txBody>
      </p:sp>
      <p:sp>
        <p:nvSpPr>
          <p:cNvPr id="973"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974"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975"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014"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1015"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978"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79"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980"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981"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982"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983"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984"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85" name="线条"/>
          <p:cNvSpPr/>
          <p:nvPr/>
        </p:nvSpPr>
        <p:spPr>
          <a:xfrm flipV="1">
            <a:off x="12192000"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86" name="作业4"/>
          <p:cNvSpPr/>
          <p:nvPr/>
        </p:nvSpPr>
        <p:spPr>
          <a:xfrm>
            <a:off x="9927579"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作业4</a:t>
            </a:r>
          </a:p>
        </p:txBody>
      </p:sp>
      <p:sp>
        <p:nvSpPr>
          <p:cNvPr id="987" name="25k"/>
          <p:cNvSpPr/>
          <p:nvPr/>
        </p:nvSpPr>
        <p:spPr>
          <a:xfrm>
            <a:off x="10133368" y="9210413"/>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25k</a:t>
            </a:r>
          </a:p>
        </p:txBody>
      </p:sp>
      <p:sp>
        <p:nvSpPr>
          <p:cNvPr id="988" name="作业5"/>
          <p:cNvSpPr/>
          <p:nvPr/>
        </p:nvSpPr>
        <p:spPr>
          <a:xfrm>
            <a:off x="1259120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作业5</a:t>
            </a:r>
          </a:p>
        </p:txBody>
      </p:sp>
      <p:sp>
        <p:nvSpPr>
          <p:cNvPr id="989" name="14k"/>
          <p:cNvSpPr/>
          <p:nvPr/>
        </p:nvSpPr>
        <p:spPr>
          <a:xfrm>
            <a:off x="12830982"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14k</a:t>
            </a:r>
          </a:p>
        </p:txBody>
      </p:sp>
      <p:sp>
        <p:nvSpPr>
          <p:cNvPr id="990" name="线条"/>
          <p:cNvSpPr/>
          <p:nvPr/>
        </p:nvSpPr>
        <p:spPr>
          <a:xfrm flipV="1">
            <a:off x="14403161" y="7135384"/>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91" name="空…"/>
          <p:cNvSpPr/>
          <p:nvPr/>
        </p:nvSpPr>
        <p:spPr>
          <a:xfrm>
            <a:off x="14802368" y="8049042"/>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998" name="成组"/>
          <p:cNvGrpSpPr/>
          <p:nvPr/>
        </p:nvGrpSpPr>
        <p:grpSpPr>
          <a:xfrm>
            <a:off x="3470728" y="2211017"/>
            <a:ext cx="3435690" cy="4579923"/>
            <a:chOff x="0" y="0"/>
            <a:chExt cx="3435688" cy="4579922"/>
          </a:xfrm>
        </p:grpSpPr>
        <p:sp>
          <p:nvSpPr>
            <p:cNvPr id="992"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993"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994"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995"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996"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997"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999"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1000"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001"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1002"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003" name="线条"/>
          <p:cNvSpPr/>
          <p:nvPr/>
        </p:nvSpPr>
        <p:spPr>
          <a:xfrm flipH="1" flipV="1">
            <a:off x="6896385" y="4136566"/>
            <a:ext cx="3435689" cy="1"/>
          </a:xfrm>
          <a:prstGeom prst="line">
            <a:avLst/>
          </a:prstGeom>
          <a:ln w="63500">
            <a:solidFill>
              <a:srgbClr val="000000"/>
            </a:solidFill>
            <a:miter lim="400000"/>
          </a:ln>
        </p:spPr>
        <p:txBody>
          <a:bodyPr lIns="50800" tIns="50800" rIns="50800" bIns="50800" anchor="ctr"/>
          <a:lstStyle/>
          <a:p>
            <a:pPr>
              <a:defRPr sz="3200"/>
            </a:pPr>
            <a:endParaRPr/>
          </a:p>
        </p:txBody>
      </p:sp>
      <p:sp>
        <p:nvSpPr>
          <p:cNvPr id="1004" name="线条"/>
          <p:cNvSpPr/>
          <p:nvPr/>
        </p:nvSpPr>
        <p:spPr>
          <a:xfrm>
            <a:off x="12826725" y="3346255"/>
            <a:ext cx="1" cy="3755172"/>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005"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1006"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007" name="线条"/>
          <p:cNvSpPr/>
          <p:nvPr/>
        </p:nvSpPr>
        <p:spPr>
          <a:xfrm flipH="1" flipV="1">
            <a:off x="6896386" y="3366330"/>
            <a:ext cx="5966025" cy="1"/>
          </a:xfrm>
          <a:prstGeom prst="line">
            <a:avLst/>
          </a:prstGeom>
          <a:ln w="63500">
            <a:solidFill>
              <a:srgbClr val="000000"/>
            </a:solidFill>
            <a:miter lim="400000"/>
          </a:ln>
        </p:spPr>
        <p:txBody>
          <a:bodyPr lIns="50800" tIns="50800" rIns="50800" bIns="50800" anchor="ctr"/>
          <a:lstStyle/>
          <a:p>
            <a:pPr>
              <a:defRPr sz="3200"/>
            </a:pPr>
            <a:endParaRPr/>
          </a:p>
        </p:txBody>
      </p:sp>
      <p:sp>
        <p:nvSpPr>
          <p:cNvPr id="1008" name="线条"/>
          <p:cNvSpPr/>
          <p:nvPr/>
        </p:nvSpPr>
        <p:spPr>
          <a:xfrm>
            <a:off x="10338040" y="4097862"/>
            <a:ext cx="1" cy="308915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009"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1010"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011"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1013" name="屏幕快照 2019-03-06 下午2.53.13.png" descr="屏幕快照 2019-03-06 下午2.53.13.png"/>
          <p:cNvPicPr>
            <a:picLocks noChangeAspect="1"/>
          </p:cNvPicPr>
          <p:nvPr/>
        </p:nvPicPr>
        <p:blipFill>
          <a:blip r:embed="rId3">
            <a:extLst/>
          </a:blip>
          <a:stretch>
            <a:fillRect/>
          </a:stretch>
        </p:blipFill>
        <p:spPr>
          <a:xfrm>
            <a:off x="21169625" y="744958"/>
            <a:ext cx="2579946" cy="1289973"/>
          </a:xfrm>
          <a:prstGeom prst="rect">
            <a:avLst/>
          </a:prstGeom>
          <a:ln w="12700">
            <a:miter lim="400000"/>
          </a:ln>
        </p:spPr>
      </p:pic>
      <p:sp>
        <p:nvSpPr>
          <p:cNvPr id="49"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lumMod val="90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03388833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4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8"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49"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50"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51"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52"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53"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94"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95"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56"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57"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58"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59"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60"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61"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62"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3" name="线条"/>
          <p:cNvSpPr/>
          <p:nvPr/>
        </p:nvSpPr>
        <p:spPr>
          <a:xfrm flipV="1">
            <a:off x="12192000"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4" name="作业4"/>
          <p:cNvSpPr/>
          <p:nvPr/>
        </p:nvSpPr>
        <p:spPr>
          <a:xfrm>
            <a:off x="9927579"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作业4</a:t>
            </a:r>
          </a:p>
        </p:txBody>
      </p:sp>
      <p:sp>
        <p:nvSpPr>
          <p:cNvPr id="65" name="25k"/>
          <p:cNvSpPr/>
          <p:nvPr/>
        </p:nvSpPr>
        <p:spPr>
          <a:xfrm>
            <a:off x="10133368" y="9210413"/>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25k</a:t>
            </a:r>
          </a:p>
        </p:txBody>
      </p:sp>
      <p:sp>
        <p:nvSpPr>
          <p:cNvPr id="66" name="作业5"/>
          <p:cNvSpPr/>
          <p:nvPr/>
        </p:nvSpPr>
        <p:spPr>
          <a:xfrm>
            <a:off x="1259120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作业5</a:t>
            </a:r>
          </a:p>
        </p:txBody>
      </p:sp>
      <p:sp>
        <p:nvSpPr>
          <p:cNvPr id="67" name="14k"/>
          <p:cNvSpPr/>
          <p:nvPr/>
        </p:nvSpPr>
        <p:spPr>
          <a:xfrm>
            <a:off x="12830982"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14k</a:t>
            </a:r>
          </a:p>
        </p:txBody>
      </p:sp>
      <p:sp>
        <p:nvSpPr>
          <p:cNvPr id="68" name="线条"/>
          <p:cNvSpPr/>
          <p:nvPr/>
        </p:nvSpPr>
        <p:spPr>
          <a:xfrm flipV="1">
            <a:off x="14403161" y="7135384"/>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69" name="空…"/>
          <p:cNvSpPr/>
          <p:nvPr/>
        </p:nvSpPr>
        <p:spPr>
          <a:xfrm>
            <a:off x="14802368" y="8049042"/>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76" name="成组"/>
          <p:cNvGrpSpPr/>
          <p:nvPr/>
        </p:nvGrpSpPr>
        <p:grpSpPr>
          <a:xfrm>
            <a:off x="3470728" y="2211017"/>
            <a:ext cx="3435690" cy="4579923"/>
            <a:chOff x="0" y="0"/>
            <a:chExt cx="3435688" cy="4579922"/>
          </a:xfrm>
        </p:grpSpPr>
        <p:sp>
          <p:nvSpPr>
            <p:cNvPr id="70"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71"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72"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73"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74"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75"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77"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78"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79"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80"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1" name="线条"/>
          <p:cNvSpPr/>
          <p:nvPr/>
        </p:nvSpPr>
        <p:spPr>
          <a:xfrm flipH="1" flipV="1">
            <a:off x="6896385" y="4136566"/>
            <a:ext cx="3435689" cy="1"/>
          </a:xfrm>
          <a:prstGeom prst="line">
            <a:avLst/>
          </a:prstGeom>
          <a:ln w="63500">
            <a:solidFill>
              <a:srgbClr val="000000"/>
            </a:solidFill>
            <a:miter lim="400000"/>
          </a:ln>
        </p:spPr>
        <p:txBody>
          <a:bodyPr lIns="50800" tIns="50800" rIns="50800" bIns="50800" anchor="ctr"/>
          <a:lstStyle/>
          <a:p>
            <a:pPr>
              <a:defRPr sz="3200"/>
            </a:pPr>
            <a:endParaRPr/>
          </a:p>
        </p:txBody>
      </p:sp>
      <p:sp>
        <p:nvSpPr>
          <p:cNvPr id="82" name="线条"/>
          <p:cNvSpPr/>
          <p:nvPr/>
        </p:nvSpPr>
        <p:spPr>
          <a:xfrm>
            <a:off x="12826725" y="3346255"/>
            <a:ext cx="1" cy="3755172"/>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3"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84"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5" name="线条"/>
          <p:cNvSpPr/>
          <p:nvPr/>
        </p:nvSpPr>
        <p:spPr>
          <a:xfrm flipH="1" flipV="1">
            <a:off x="6896386" y="3366330"/>
            <a:ext cx="5966025" cy="1"/>
          </a:xfrm>
          <a:prstGeom prst="line">
            <a:avLst/>
          </a:prstGeom>
          <a:ln w="63500">
            <a:solidFill>
              <a:srgbClr val="000000"/>
            </a:solidFill>
            <a:miter lim="400000"/>
          </a:ln>
        </p:spPr>
        <p:txBody>
          <a:bodyPr lIns="50800" tIns="50800" rIns="50800" bIns="50800" anchor="ctr"/>
          <a:lstStyle/>
          <a:p>
            <a:pPr>
              <a:defRPr sz="3200"/>
            </a:pPr>
            <a:endParaRPr/>
          </a:p>
        </p:txBody>
      </p:sp>
      <p:sp>
        <p:nvSpPr>
          <p:cNvPr id="86" name="线条"/>
          <p:cNvSpPr/>
          <p:nvPr/>
        </p:nvSpPr>
        <p:spPr>
          <a:xfrm>
            <a:off x="10338040" y="4097862"/>
            <a:ext cx="1" cy="308915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87"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90" name="4.3.3.2 动态分区分配中的数据结构"/>
          <p:cNvSpPr/>
          <p:nvPr/>
        </p:nvSpPr>
        <p:spPr>
          <a:xfrm>
            <a:off x="3391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lumMod val="90000"/>
                  </a:schemeClr>
                </a:solidFill>
                <a:latin typeface="SimSun" charset="-122"/>
                <a:ea typeface="SimSun" charset="-122"/>
                <a:cs typeface="SimSun" charset="-122"/>
              </a:rPr>
              <a:t>4.3.3.2 动态分区分配中的数据结构</a:t>
            </a:r>
          </a:p>
        </p:txBody>
      </p:sp>
      <p:pic>
        <p:nvPicPr>
          <p:cNvPr id="91" name="屏幕快照 2019-03-06 下午2.53.13.png" descr="屏幕快照 2019-03-06 下午2.53.13.png"/>
          <p:cNvPicPr>
            <a:picLocks noChangeAspect="1"/>
          </p:cNvPicPr>
          <p:nvPr/>
        </p:nvPicPr>
        <p:blipFill>
          <a:blip r:embed="rId3">
            <a:extLst/>
          </a:blip>
          <a:stretch>
            <a:fillRect/>
          </a:stretch>
        </p:blipFill>
        <p:spPr>
          <a:xfrm>
            <a:off x="21937806" y="744958"/>
            <a:ext cx="1811765" cy="905882"/>
          </a:xfrm>
          <a:prstGeom prst="rect">
            <a:avLst/>
          </a:prstGeom>
          <a:ln w="12700">
            <a:miter lim="400000"/>
          </a:ln>
        </p:spPr>
      </p:pic>
      <p:sp>
        <p:nvSpPr>
          <p:cNvPr id="92" name="哪个分区已被占用，哪个分区是空闲？"/>
          <p:cNvSpPr/>
          <p:nvPr/>
        </p:nvSpPr>
        <p:spPr>
          <a:xfrm>
            <a:off x="13325344" y="1638894"/>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a:lvl1pPr>
          </a:lstStyle>
          <a:p>
            <a:r>
              <a:t>哪个分区已被占用，哪个分区是空闲？</a:t>
            </a:r>
          </a:p>
        </p:txBody>
      </p:sp>
      <p:sp>
        <p:nvSpPr>
          <p:cNvPr id="93" name="👉空闲分区表"/>
          <p:cNvSpPr/>
          <p:nvPr/>
        </p:nvSpPr>
        <p:spPr>
          <a:xfrm>
            <a:off x="15883445" y="2837693"/>
            <a:ext cx="4346576"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5500" b="1">
                <a:solidFill>
                  <a:schemeClr val="accent5"/>
                </a:solidFill>
                <a:latin typeface="华文细黑"/>
                <a:ea typeface="华文细黑"/>
                <a:cs typeface="华文细黑"/>
                <a:sym typeface="华文细黑"/>
              </a:defRPr>
            </a:pPr>
            <a:r>
              <a:rPr b="0">
                <a:latin typeface="Apple Color Emoji"/>
                <a:ea typeface="Apple Color Emoji"/>
                <a:cs typeface="Apple Color Emoji"/>
                <a:sym typeface="Apple Color Emoji"/>
              </a:rPr>
              <a:t>👉</a:t>
            </a:r>
            <a:r>
              <a:t>空闲分区表</a:t>
            </a:r>
          </a:p>
        </p:txBody>
      </p:sp>
    </p:spTree>
    <p:extLst>
      <p:ext uri="{BB962C8B-B14F-4D97-AF65-F5344CB8AC3E}">
        <p14:creationId xmlns:p14="http://schemas.microsoft.com/office/powerpoint/2010/main" val="89876564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矩形"/>
          <p:cNvSpPr/>
          <p:nvPr/>
        </p:nvSpPr>
        <p:spPr>
          <a:xfrm>
            <a:off x="679107" y="7122259"/>
            <a:ext cx="15177587" cy="407768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9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99" name="操作…"/>
          <p:cNvSpPr/>
          <p:nvPr/>
        </p:nvSpPr>
        <p:spPr>
          <a:xfrm>
            <a:off x="1006885" y="8221304"/>
            <a:ext cx="1560831"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操作</a:t>
            </a:r>
          </a:p>
          <a:p>
            <a:pPr>
              <a:defRPr>
                <a:solidFill>
                  <a:srgbClr val="FFFFFF"/>
                </a:solidFill>
              </a:defRPr>
            </a:pPr>
            <a:r>
              <a:t>系统</a:t>
            </a:r>
          </a:p>
        </p:txBody>
      </p:sp>
      <p:sp>
        <p:nvSpPr>
          <p:cNvPr id="100" name="线条"/>
          <p:cNvSpPr/>
          <p:nvPr/>
        </p:nvSpPr>
        <p:spPr>
          <a:xfrm flipV="1">
            <a:off x="2820616" y="7135384"/>
            <a:ext cx="1" cy="4062518"/>
          </a:xfrm>
          <a:prstGeom prst="line">
            <a:avLst/>
          </a:prstGeom>
          <a:ln w="25400">
            <a:solidFill>
              <a:srgbClr val="FFFFFF"/>
            </a:solidFill>
            <a:miter lim="400000"/>
          </a:ln>
        </p:spPr>
        <p:txBody>
          <a:bodyPr lIns="50800" tIns="50800" rIns="50800" bIns="50800" anchor="ctr"/>
          <a:lstStyle/>
          <a:p>
            <a:pPr>
              <a:defRPr sz="3200"/>
            </a:pPr>
            <a:endParaRPr/>
          </a:p>
        </p:txBody>
      </p:sp>
      <p:sp>
        <p:nvSpPr>
          <p:cNvPr id="101" name="作业1"/>
          <p:cNvSpPr/>
          <p:nvPr/>
        </p:nvSpPr>
        <p:spPr>
          <a:xfrm>
            <a:off x="3189554" y="8277466"/>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作业1</a:t>
            </a:r>
          </a:p>
        </p:txBody>
      </p:sp>
      <p:sp>
        <p:nvSpPr>
          <p:cNvPr id="102" name="系统区"/>
          <p:cNvSpPr/>
          <p:nvPr/>
        </p:nvSpPr>
        <p:spPr>
          <a:xfrm>
            <a:off x="711202" y="11850971"/>
            <a:ext cx="215219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系统区</a:t>
            </a:r>
          </a:p>
        </p:txBody>
      </p:sp>
      <p:sp>
        <p:nvSpPr>
          <p:cNvPr id="103" name="用户区"/>
          <p:cNvSpPr/>
          <p:nvPr/>
        </p:nvSpPr>
        <p:spPr>
          <a:xfrm>
            <a:off x="8155391" y="11850971"/>
            <a:ext cx="2152197"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用户区</a:t>
            </a:r>
          </a:p>
        </p:txBody>
      </p:sp>
      <p:sp>
        <p:nvSpPr>
          <p:cNvPr id="104" name="线条"/>
          <p:cNvSpPr/>
          <p:nvPr/>
        </p:nvSpPr>
        <p:spPr>
          <a:xfrm flipV="1">
            <a:off x="4974840" y="7129845"/>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55" name="连接线"/>
          <p:cNvSpPr/>
          <p:nvPr/>
        </p:nvSpPr>
        <p:spPr>
          <a:xfrm>
            <a:off x="2855798" y="11191447"/>
            <a:ext cx="12905805" cy="567121"/>
          </a:xfrm>
          <a:custGeom>
            <a:avLst/>
            <a:gdLst/>
            <a:ahLst/>
            <a:cxnLst>
              <a:cxn ang="0">
                <a:pos x="wd2" y="hd2"/>
              </a:cxn>
              <a:cxn ang="5400000">
                <a:pos x="wd2" y="hd2"/>
              </a:cxn>
              <a:cxn ang="10800000">
                <a:pos x="wd2" y="hd2"/>
              </a:cxn>
              <a:cxn ang="16200000">
                <a:pos x="wd2" y="hd2"/>
              </a:cxn>
            </a:cxnLst>
            <a:rect l="0" t="0" r="r" b="b"/>
            <a:pathLst>
              <a:path w="21600" h="16210" extrusionOk="0">
                <a:moveTo>
                  <a:pt x="21600" y="1598"/>
                </a:moveTo>
                <a:cubicBezTo>
                  <a:pt x="14395" y="21600"/>
                  <a:pt x="7195" y="21067"/>
                  <a:pt x="0" y="0"/>
                </a:cubicBezTo>
              </a:path>
            </a:pathLst>
          </a:custGeom>
          <a:ln w="25400">
            <a:solidFill>
              <a:srgbClr val="000000"/>
            </a:solidFill>
            <a:miter lim="400000"/>
          </a:ln>
        </p:spPr>
        <p:txBody>
          <a:bodyPr/>
          <a:lstStyle/>
          <a:p>
            <a:endParaRPr/>
          </a:p>
        </p:txBody>
      </p:sp>
      <p:sp>
        <p:nvSpPr>
          <p:cNvPr id="156" name="连接线"/>
          <p:cNvSpPr/>
          <p:nvPr/>
        </p:nvSpPr>
        <p:spPr>
          <a:xfrm>
            <a:off x="695087" y="11217084"/>
            <a:ext cx="2137993" cy="546005"/>
          </a:xfrm>
          <a:custGeom>
            <a:avLst/>
            <a:gdLst/>
            <a:ahLst/>
            <a:cxnLst>
              <a:cxn ang="0">
                <a:pos x="wd2" y="hd2"/>
              </a:cxn>
              <a:cxn ang="5400000">
                <a:pos x="wd2" y="hd2"/>
              </a:cxn>
              <a:cxn ang="10800000">
                <a:pos x="wd2" y="hd2"/>
              </a:cxn>
              <a:cxn ang="16200000">
                <a:pos x="wd2" y="hd2"/>
              </a:cxn>
            </a:cxnLst>
            <a:rect l="0" t="0" r="r" b="b"/>
            <a:pathLst>
              <a:path w="21600" h="16201" extrusionOk="0">
                <a:moveTo>
                  <a:pt x="21600" y="426"/>
                </a:moveTo>
                <a:cubicBezTo>
                  <a:pt x="14351" y="21600"/>
                  <a:pt x="7151" y="21458"/>
                  <a:pt x="0" y="0"/>
                </a:cubicBezTo>
              </a:path>
            </a:pathLst>
          </a:custGeom>
          <a:ln w="25400">
            <a:solidFill>
              <a:srgbClr val="000000"/>
            </a:solidFill>
            <a:miter lim="400000"/>
          </a:ln>
        </p:spPr>
        <p:txBody>
          <a:bodyPr/>
          <a:lstStyle/>
          <a:p>
            <a:endParaRPr/>
          </a:p>
        </p:txBody>
      </p:sp>
      <p:sp>
        <p:nvSpPr>
          <p:cNvPr id="107" name="线条"/>
          <p:cNvSpPr/>
          <p:nvPr/>
        </p:nvSpPr>
        <p:spPr>
          <a:xfrm flipV="1">
            <a:off x="7405401"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08" name="15k"/>
          <p:cNvSpPr/>
          <p:nvPr/>
        </p:nvSpPr>
        <p:spPr>
          <a:xfrm>
            <a:off x="3288805"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15k</a:t>
            </a:r>
          </a:p>
        </p:txBody>
      </p:sp>
      <p:sp>
        <p:nvSpPr>
          <p:cNvPr id="109" name="作业2"/>
          <p:cNvSpPr/>
          <p:nvPr/>
        </p:nvSpPr>
        <p:spPr>
          <a:xfrm>
            <a:off x="548374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作业2</a:t>
            </a:r>
          </a:p>
        </p:txBody>
      </p:sp>
      <p:sp>
        <p:nvSpPr>
          <p:cNvPr id="110" name="20k"/>
          <p:cNvSpPr/>
          <p:nvPr/>
        </p:nvSpPr>
        <p:spPr>
          <a:xfrm>
            <a:off x="5723523"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20k</a:t>
            </a:r>
          </a:p>
        </p:txBody>
      </p:sp>
      <p:sp>
        <p:nvSpPr>
          <p:cNvPr id="111" name="作业3"/>
          <p:cNvSpPr/>
          <p:nvPr/>
        </p:nvSpPr>
        <p:spPr>
          <a:xfrm>
            <a:off x="7612071"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作业3</a:t>
            </a:r>
          </a:p>
        </p:txBody>
      </p:sp>
      <p:sp>
        <p:nvSpPr>
          <p:cNvPr id="112" name="10K"/>
          <p:cNvSpPr/>
          <p:nvPr/>
        </p:nvSpPr>
        <p:spPr>
          <a:xfrm>
            <a:off x="7809429" y="9210414"/>
            <a:ext cx="1018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10K</a:t>
            </a:r>
          </a:p>
        </p:txBody>
      </p:sp>
      <p:sp>
        <p:nvSpPr>
          <p:cNvPr id="113" name="线条"/>
          <p:cNvSpPr/>
          <p:nvPr/>
        </p:nvSpPr>
        <p:spPr>
          <a:xfrm flipV="1">
            <a:off x="9231489" y="7090597"/>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14" name="线条"/>
          <p:cNvSpPr/>
          <p:nvPr/>
        </p:nvSpPr>
        <p:spPr>
          <a:xfrm flipV="1">
            <a:off x="12192000" y="7024150"/>
            <a:ext cx="1" cy="4062517"/>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15" name="作业4"/>
          <p:cNvSpPr/>
          <p:nvPr/>
        </p:nvSpPr>
        <p:spPr>
          <a:xfrm>
            <a:off x="9927579"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作业4</a:t>
            </a:r>
          </a:p>
        </p:txBody>
      </p:sp>
      <p:sp>
        <p:nvSpPr>
          <p:cNvPr id="116" name="25k"/>
          <p:cNvSpPr/>
          <p:nvPr/>
        </p:nvSpPr>
        <p:spPr>
          <a:xfrm>
            <a:off x="10133368" y="9210413"/>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25k</a:t>
            </a:r>
          </a:p>
        </p:txBody>
      </p:sp>
      <p:sp>
        <p:nvSpPr>
          <p:cNvPr id="117" name="作业5"/>
          <p:cNvSpPr/>
          <p:nvPr/>
        </p:nvSpPr>
        <p:spPr>
          <a:xfrm>
            <a:off x="12591206" y="8337539"/>
            <a:ext cx="1412749"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作业5</a:t>
            </a:r>
          </a:p>
        </p:txBody>
      </p:sp>
      <p:sp>
        <p:nvSpPr>
          <p:cNvPr id="118" name="14k"/>
          <p:cNvSpPr/>
          <p:nvPr/>
        </p:nvSpPr>
        <p:spPr>
          <a:xfrm>
            <a:off x="12830982" y="9210414"/>
            <a:ext cx="93319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FFFFFF"/>
                </a:solidFill>
              </a:defRPr>
            </a:lvl1pPr>
          </a:lstStyle>
          <a:p>
            <a:r>
              <a:t>14k</a:t>
            </a:r>
          </a:p>
        </p:txBody>
      </p:sp>
      <p:sp>
        <p:nvSpPr>
          <p:cNvPr id="119" name="线条"/>
          <p:cNvSpPr/>
          <p:nvPr/>
        </p:nvSpPr>
        <p:spPr>
          <a:xfrm flipV="1">
            <a:off x="14403161" y="7135384"/>
            <a:ext cx="1" cy="4062518"/>
          </a:xfrm>
          <a:prstGeom prst="line">
            <a:avLst/>
          </a:prstGeom>
          <a:ln w="63500">
            <a:solidFill>
              <a:srgbClr val="FFFFFF"/>
            </a:solidFill>
            <a:prstDash val="sysDot"/>
            <a:miter lim="400000"/>
          </a:ln>
        </p:spPr>
        <p:txBody>
          <a:bodyPr lIns="50800" tIns="50800" rIns="50800" bIns="50800" anchor="ctr"/>
          <a:lstStyle/>
          <a:p>
            <a:pPr>
              <a:defRPr sz="3200"/>
            </a:pPr>
            <a:endParaRPr/>
          </a:p>
        </p:txBody>
      </p:sp>
      <p:sp>
        <p:nvSpPr>
          <p:cNvPr id="120" name="空…"/>
          <p:cNvSpPr/>
          <p:nvPr/>
        </p:nvSpPr>
        <p:spPr>
          <a:xfrm>
            <a:off x="14802368" y="8049042"/>
            <a:ext cx="763525"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FFFFFF"/>
                </a:solidFill>
              </a:defRPr>
            </a:pPr>
            <a:r>
              <a:t>空</a:t>
            </a:r>
          </a:p>
          <a:p>
            <a:pPr>
              <a:defRPr sz="4000">
                <a:solidFill>
                  <a:srgbClr val="FFFFFF"/>
                </a:solidFill>
              </a:defRPr>
            </a:pPr>
            <a:r>
              <a:t>闲</a:t>
            </a:r>
          </a:p>
          <a:p>
            <a:pPr>
              <a:defRPr sz="4000">
                <a:solidFill>
                  <a:srgbClr val="FFFFFF"/>
                </a:solidFill>
              </a:defRPr>
            </a:pPr>
            <a:r>
              <a:t>区</a:t>
            </a:r>
          </a:p>
        </p:txBody>
      </p:sp>
      <p:grpSp>
        <p:nvGrpSpPr>
          <p:cNvPr id="127" name="成组"/>
          <p:cNvGrpSpPr/>
          <p:nvPr/>
        </p:nvGrpSpPr>
        <p:grpSpPr>
          <a:xfrm>
            <a:off x="3470728" y="2211017"/>
            <a:ext cx="3435690" cy="4579923"/>
            <a:chOff x="0" y="0"/>
            <a:chExt cx="3435688" cy="4579922"/>
          </a:xfrm>
        </p:grpSpPr>
        <p:sp>
          <p:nvSpPr>
            <p:cNvPr id="121" name="作业1 15k"/>
            <p:cNvSpPr/>
            <p:nvPr/>
          </p:nvSpPr>
          <p:spPr>
            <a:xfrm>
              <a:off x="0" y="3822231"/>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作业1 15k</a:t>
              </a:r>
            </a:p>
          </p:txBody>
        </p:sp>
        <p:sp>
          <p:nvSpPr>
            <p:cNvPr id="122" name="作业2 20k"/>
            <p:cNvSpPr/>
            <p:nvPr/>
          </p:nvSpPr>
          <p:spPr>
            <a:xfrm>
              <a:off x="0" y="3059278"/>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作业2 20k</a:t>
              </a:r>
            </a:p>
          </p:txBody>
        </p:sp>
        <p:sp>
          <p:nvSpPr>
            <p:cNvPr id="123" name="作业3 10k"/>
            <p:cNvSpPr/>
            <p:nvPr/>
          </p:nvSpPr>
          <p:spPr>
            <a:xfrm>
              <a:off x="0" y="229412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作业3 10k</a:t>
              </a:r>
            </a:p>
          </p:txBody>
        </p:sp>
        <p:sp>
          <p:nvSpPr>
            <p:cNvPr id="124" name="作业4 25k"/>
            <p:cNvSpPr/>
            <p:nvPr/>
          </p:nvSpPr>
          <p:spPr>
            <a:xfrm>
              <a:off x="0" y="1531167"/>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作业4 25k</a:t>
              </a:r>
            </a:p>
          </p:txBody>
        </p:sp>
        <p:sp>
          <p:nvSpPr>
            <p:cNvPr id="125" name="作业5 14k"/>
            <p:cNvSpPr/>
            <p:nvPr/>
          </p:nvSpPr>
          <p:spPr>
            <a:xfrm>
              <a:off x="0" y="762952"/>
              <a:ext cx="3435689" cy="757693"/>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作业5 14k</a:t>
              </a:r>
            </a:p>
          </p:txBody>
        </p:sp>
        <p:sp>
          <p:nvSpPr>
            <p:cNvPr id="126" name="作业6 32k"/>
            <p:cNvSpPr/>
            <p:nvPr/>
          </p:nvSpPr>
          <p:spPr>
            <a:xfrm>
              <a:off x="0" y="0"/>
              <a:ext cx="3435689" cy="757692"/>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500"/>
              </a:lvl1pPr>
            </a:lstStyle>
            <a:p>
              <a:r>
                <a:t>作业6 32k</a:t>
              </a:r>
            </a:p>
          </p:txBody>
        </p:sp>
      </p:grpSp>
      <p:sp>
        <p:nvSpPr>
          <p:cNvPr id="128" name="线条"/>
          <p:cNvSpPr/>
          <p:nvPr/>
        </p:nvSpPr>
        <p:spPr>
          <a:xfrm flipH="1">
            <a:off x="3177021" y="6424739"/>
            <a:ext cx="308791" cy="1"/>
          </a:xfrm>
          <a:prstGeom prst="line">
            <a:avLst/>
          </a:prstGeom>
          <a:ln w="63500">
            <a:solidFill>
              <a:srgbClr val="000000"/>
            </a:solidFill>
            <a:miter lim="400000"/>
          </a:ln>
        </p:spPr>
        <p:txBody>
          <a:bodyPr lIns="50800" tIns="50800" rIns="50800" bIns="50800" anchor="ctr"/>
          <a:lstStyle/>
          <a:p>
            <a:pPr>
              <a:defRPr sz="3200"/>
            </a:pPr>
            <a:endParaRPr/>
          </a:p>
        </p:txBody>
      </p:sp>
      <p:sp>
        <p:nvSpPr>
          <p:cNvPr id="129" name="线条"/>
          <p:cNvSpPr/>
          <p:nvPr/>
        </p:nvSpPr>
        <p:spPr>
          <a:xfrm>
            <a:off x="3165970" y="6397155"/>
            <a:ext cx="1" cy="711201"/>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30" name="线条"/>
          <p:cNvSpPr/>
          <p:nvPr/>
        </p:nvSpPr>
        <p:spPr>
          <a:xfrm flipH="1">
            <a:off x="6897330" y="5677037"/>
            <a:ext cx="259081" cy="1"/>
          </a:xfrm>
          <a:prstGeom prst="line">
            <a:avLst/>
          </a:prstGeom>
          <a:ln w="63500">
            <a:solidFill>
              <a:srgbClr val="000000"/>
            </a:solidFill>
            <a:miter lim="400000"/>
          </a:ln>
        </p:spPr>
        <p:txBody>
          <a:bodyPr lIns="50800" tIns="50800" rIns="50800" bIns="50800" anchor="ctr"/>
          <a:lstStyle/>
          <a:p>
            <a:pPr>
              <a:defRPr sz="3200"/>
            </a:pPr>
            <a:endParaRPr/>
          </a:p>
        </p:txBody>
      </p:sp>
      <p:sp>
        <p:nvSpPr>
          <p:cNvPr id="131" name="线条"/>
          <p:cNvSpPr/>
          <p:nvPr/>
        </p:nvSpPr>
        <p:spPr>
          <a:xfrm>
            <a:off x="7128470" y="5677477"/>
            <a:ext cx="1" cy="147609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32" name="线条"/>
          <p:cNvSpPr/>
          <p:nvPr/>
        </p:nvSpPr>
        <p:spPr>
          <a:xfrm flipH="1" flipV="1">
            <a:off x="6896385" y="4136566"/>
            <a:ext cx="3435689" cy="1"/>
          </a:xfrm>
          <a:prstGeom prst="line">
            <a:avLst/>
          </a:prstGeom>
          <a:ln w="63500">
            <a:solidFill>
              <a:srgbClr val="000000"/>
            </a:solidFill>
            <a:miter lim="400000"/>
          </a:ln>
        </p:spPr>
        <p:txBody>
          <a:bodyPr lIns="50800" tIns="50800" rIns="50800" bIns="50800" anchor="ctr"/>
          <a:lstStyle/>
          <a:p>
            <a:pPr>
              <a:defRPr sz="3200"/>
            </a:pPr>
            <a:endParaRPr/>
          </a:p>
        </p:txBody>
      </p:sp>
      <p:sp>
        <p:nvSpPr>
          <p:cNvPr id="133" name="线条"/>
          <p:cNvSpPr/>
          <p:nvPr/>
        </p:nvSpPr>
        <p:spPr>
          <a:xfrm>
            <a:off x="12826725" y="3346255"/>
            <a:ext cx="1" cy="3755172"/>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34" name="线条"/>
          <p:cNvSpPr/>
          <p:nvPr/>
        </p:nvSpPr>
        <p:spPr>
          <a:xfrm flipH="1">
            <a:off x="6896385" y="4906802"/>
            <a:ext cx="1412749" cy="1"/>
          </a:xfrm>
          <a:prstGeom prst="line">
            <a:avLst/>
          </a:prstGeom>
          <a:ln w="63500">
            <a:solidFill>
              <a:srgbClr val="000000"/>
            </a:solidFill>
            <a:miter lim="400000"/>
          </a:ln>
        </p:spPr>
        <p:txBody>
          <a:bodyPr lIns="50800" tIns="50800" rIns="50800" bIns="50800" anchor="ctr"/>
          <a:lstStyle/>
          <a:p>
            <a:pPr>
              <a:defRPr sz="3200"/>
            </a:pPr>
            <a:endParaRPr/>
          </a:p>
        </p:txBody>
      </p:sp>
      <p:sp>
        <p:nvSpPr>
          <p:cNvPr id="135" name="线条"/>
          <p:cNvSpPr/>
          <p:nvPr/>
        </p:nvSpPr>
        <p:spPr>
          <a:xfrm>
            <a:off x="8277319" y="4875052"/>
            <a:ext cx="1" cy="2235200"/>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36" name="线条"/>
          <p:cNvSpPr/>
          <p:nvPr/>
        </p:nvSpPr>
        <p:spPr>
          <a:xfrm flipH="1" flipV="1">
            <a:off x="6896386" y="3366330"/>
            <a:ext cx="5966025" cy="1"/>
          </a:xfrm>
          <a:prstGeom prst="line">
            <a:avLst/>
          </a:prstGeom>
          <a:ln w="63500">
            <a:solidFill>
              <a:srgbClr val="000000"/>
            </a:solidFill>
            <a:miter lim="400000"/>
          </a:ln>
        </p:spPr>
        <p:txBody>
          <a:bodyPr lIns="50800" tIns="50800" rIns="50800" bIns="50800" anchor="ctr"/>
          <a:lstStyle/>
          <a:p>
            <a:pPr>
              <a:defRPr sz="3200"/>
            </a:pPr>
            <a:endParaRPr/>
          </a:p>
        </p:txBody>
      </p:sp>
      <p:sp>
        <p:nvSpPr>
          <p:cNvPr id="137" name="线条"/>
          <p:cNvSpPr/>
          <p:nvPr/>
        </p:nvSpPr>
        <p:spPr>
          <a:xfrm>
            <a:off x="10338040" y="4097862"/>
            <a:ext cx="1" cy="3089153"/>
          </a:xfrm>
          <a:prstGeom prst="line">
            <a:avLst/>
          </a:prstGeom>
          <a:ln w="63500">
            <a:solidFill>
              <a:srgbClr val="000000"/>
            </a:solidFill>
            <a:miter lim="400000"/>
            <a:tailEnd type="triangle"/>
          </a:ln>
        </p:spPr>
        <p:txBody>
          <a:bodyPr lIns="50800" tIns="50800" rIns="50800" bIns="50800" anchor="ctr"/>
          <a:lstStyle/>
          <a:p>
            <a:pPr>
              <a:defRPr sz="3200"/>
            </a:pPr>
            <a:endParaRPr/>
          </a:p>
        </p:txBody>
      </p:sp>
      <p:sp>
        <p:nvSpPr>
          <p:cNvPr id="138" name="👉动态分区分配"/>
          <p:cNvSpPr/>
          <p:nvPr/>
        </p:nvSpPr>
        <p:spPr>
          <a:xfrm>
            <a:off x="488573" y="593061"/>
            <a:ext cx="5845176" cy="1209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6400" b="1">
                <a:latin typeface="华文细黑"/>
                <a:ea typeface="华文细黑"/>
                <a:cs typeface="华文细黑"/>
                <a:sym typeface="华文细黑"/>
              </a:defRPr>
            </a:pPr>
            <a:r>
              <a:rPr b="0">
                <a:latin typeface="Apple Color Emoji"/>
                <a:ea typeface="Apple Color Emoji"/>
                <a:cs typeface="Apple Color Emoji"/>
                <a:sym typeface="Apple Color Emoji"/>
              </a:rPr>
              <a:t>👉</a:t>
            </a:r>
            <a:r>
              <a:t>动态分区分配</a:t>
            </a:r>
          </a:p>
        </p:txBody>
      </p:sp>
      <p:sp>
        <p:nvSpPr>
          <p:cNvPr id="13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4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pic>
        <p:nvPicPr>
          <p:cNvPr id="142" name="屏幕快照 2019-03-06 下午2.53.13.png" descr="屏幕快照 2019-03-06 下午2.53.13.png"/>
          <p:cNvPicPr>
            <a:picLocks noChangeAspect="1"/>
          </p:cNvPicPr>
          <p:nvPr/>
        </p:nvPicPr>
        <p:blipFill>
          <a:blip r:embed="rId3">
            <a:extLst/>
          </a:blip>
          <a:stretch>
            <a:fillRect/>
          </a:stretch>
        </p:blipFill>
        <p:spPr>
          <a:xfrm>
            <a:off x="21937806" y="744958"/>
            <a:ext cx="1811765" cy="905882"/>
          </a:xfrm>
          <a:prstGeom prst="rect">
            <a:avLst/>
          </a:prstGeom>
          <a:ln w="12700">
            <a:miter lim="400000"/>
          </a:ln>
        </p:spPr>
      </p:pic>
      <p:graphicFrame>
        <p:nvGraphicFramePr>
          <p:cNvPr id="143" name="表格"/>
          <p:cNvGraphicFramePr/>
          <p:nvPr/>
        </p:nvGraphicFramePr>
        <p:xfrm>
          <a:off x="16364306" y="6711008"/>
          <a:ext cx="7239974" cy="4821692"/>
        </p:xfrm>
        <a:graphic>
          <a:graphicData uri="http://schemas.openxmlformats.org/drawingml/2006/table">
            <a:tbl>
              <a:tblPr bandRow="1">
                <a:tableStyleId>{4C3C2611-4C71-4FC5-86AE-919BDF0F9419}</a:tableStyleId>
              </a:tblPr>
              <a:tblGrid>
                <a:gridCol w="1989838"/>
                <a:gridCol w="2049503"/>
                <a:gridCol w="3200633"/>
              </a:tblGrid>
              <a:tr h="1205423">
                <a:tc>
                  <a:txBody>
                    <a:bodyPr/>
                    <a:lstStyle/>
                    <a:p>
                      <a:pPr defTabSz="914400">
                        <a:defRPr sz="1800"/>
                      </a:pPr>
                      <a:r>
                        <a:rPr sz="3600"/>
                        <a:t>分区编号</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t>分区大小</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t>分区起始地址</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205423">
                <a:tc>
                  <a:txBody>
                    <a:bodyPr/>
                    <a:lstStyle/>
                    <a:p>
                      <a:pPr defTabSz="914400">
                        <a:defRPr sz="1800"/>
                      </a:pPr>
                      <a:r>
                        <a:rPr sz="3600"/>
                        <a:t>1</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t>L1</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1800"/>
                      </a:pPr>
                      <a:r>
                        <a:rPr sz="3600"/>
                        <a:t>f</a:t>
                      </a: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205423">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r h="1205423">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c>
                  <a:txBody>
                    <a:bodyPr/>
                    <a:lstStyle/>
                    <a:p>
                      <a:pPr defTabSz="914400">
                        <a:defRPr sz="3600"/>
                      </a:pPr>
                      <a:endParaRPr/>
                    </a:p>
                  </a:txBody>
                  <a:tcPr marL="50800" marR="50800" marT="50800" marB="50800" anchor="ctr" horzOverflow="overflow">
                    <a:lnL w="38100">
                      <a:solidFill>
                        <a:srgbClr val="000000"/>
                      </a:solidFill>
                      <a:miter lim="400000"/>
                    </a:lnL>
                    <a:lnR w="38100">
                      <a:solidFill>
                        <a:srgbClr val="000000"/>
                      </a:solidFill>
                      <a:miter lim="400000"/>
                    </a:lnR>
                    <a:lnT w="38100">
                      <a:solidFill>
                        <a:srgbClr val="000000"/>
                      </a:solidFill>
                      <a:miter lim="400000"/>
                    </a:lnT>
                    <a:lnB w="38100">
                      <a:solidFill>
                        <a:srgbClr val="000000"/>
                      </a:solidFill>
                      <a:miter lim="400000"/>
                    </a:lnB>
                  </a:tcPr>
                </a:tc>
              </a:tr>
            </a:tbl>
          </a:graphicData>
        </a:graphic>
      </p:graphicFrame>
      <p:sp>
        <p:nvSpPr>
          <p:cNvPr id="144" name="分区编号、分区大小、起始地址"/>
          <p:cNvSpPr/>
          <p:nvPr/>
        </p:nvSpPr>
        <p:spPr>
          <a:xfrm>
            <a:off x="15184130" y="4843968"/>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b="1">
                <a:latin typeface="Helvetica"/>
                <a:ea typeface="Helvetica"/>
                <a:cs typeface="Helvetica"/>
                <a:sym typeface="Helvetica"/>
              </a:defRPr>
            </a:lvl1pPr>
          </a:lstStyle>
          <a:p>
            <a:r>
              <a:t>分区编号、分区大小、起始地址</a:t>
            </a:r>
          </a:p>
        </p:txBody>
      </p:sp>
      <p:sp>
        <p:nvSpPr>
          <p:cNvPr id="145" name="哪个分区已被占用，哪个分区是空闲？"/>
          <p:cNvSpPr/>
          <p:nvPr/>
        </p:nvSpPr>
        <p:spPr>
          <a:xfrm>
            <a:off x="13325344" y="1638894"/>
            <a:ext cx="9462778"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500"/>
            </a:lvl1pPr>
          </a:lstStyle>
          <a:p>
            <a:r>
              <a:t>哪个分区已被占用，哪个分区是空闲？</a:t>
            </a:r>
          </a:p>
        </p:txBody>
      </p:sp>
      <p:sp>
        <p:nvSpPr>
          <p:cNvPr id="146" name="👉空闲分区表"/>
          <p:cNvSpPr/>
          <p:nvPr/>
        </p:nvSpPr>
        <p:spPr>
          <a:xfrm>
            <a:off x="15883445" y="2837693"/>
            <a:ext cx="4346576"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5500" b="1">
                <a:solidFill>
                  <a:schemeClr val="accent5"/>
                </a:solidFill>
                <a:latin typeface="华文细黑"/>
                <a:ea typeface="华文细黑"/>
                <a:cs typeface="华文细黑"/>
                <a:sym typeface="华文细黑"/>
              </a:defRPr>
            </a:pPr>
            <a:r>
              <a:rPr b="0">
                <a:latin typeface="Apple Color Emoji"/>
                <a:ea typeface="Apple Color Emoji"/>
                <a:cs typeface="Apple Color Emoji"/>
                <a:sym typeface="Apple Color Emoji"/>
              </a:rPr>
              <a:t>👉</a:t>
            </a:r>
            <a:r>
              <a:t>空闲分区表</a:t>
            </a:r>
          </a:p>
        </p:txBody>
      </p:sp>
      <p:sp>
        <p:nvSpPr>
          <p:cNvPr id="147" name="0"/>
          <p:cNvSpPr/>
          <p:nvPr/>
        </p:nvSpPr>
        <p:spPr>
          <a:xfrm>
            <a:off x="614977" y="6492740"/>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0</a:t>
            </a:r>
          </a:p>
        </p:txBody>
      </p:sp>
      <p:sp>
        <p:nvSpPr>
          <p:cNvPr id="148" name="a"/>
          <p:cNvSpPr/>
          <p:nvPr/>
        </p:nvSpPr>
        <p:spPr>
          <a:xfrm>
            <a:off x="2590056" y="6492740"/>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a</a:t>
            </a:r>
          </a:p>
        </p:txBody>
      </p:sp>
      <p:sp>
        <p:nvSpPr>
          <p:cNvPr id="149" name="b"/>
          <p:cNvSpPr/>
          <p:nvPr/>
        </p:nvSpPr>
        <p:spPr>
          <a:xfrm>
            <a:off x="4759728" y="6492740"/>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b</a:t>
            </a:r>
          </a:p>
        </p:txBody>
      </p:sp>
      <p:sp>
        <p:nvSpPr>
          <p:cNvPr id="150" name="c"/>
          <p:cNvSpPr/>
          <p:nvPr/>
        </p:nvSpPr>
        <p:spPr>
          <a:xfrm>
            <a:off x="7253400" y="6492740"/>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c</a:t>
            </a:r>
          </a:p>
        </p:txBody>
      </p:sp>
      <p:sp>
        <p:nvSpPr>
          <p:cNvPr id="151" name="d"/>
          <p:cNvSpPr/>
          <p:nvPr/>
        </p:nvSpPr>
        <p:spPr>
          <a:xfrm>
            <a:off x="9034948" y="6492740"/>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d</a:t>
            </a:r>
          </a:p>
        </p:txBody>
      </p:sp>
      <p:sp>
        <p:nvSpPr>
          <p:cNvPr id="152" name="e"/>
          <p:cNvSpPr/>
          <p:nvPr/>
        </p:nvSpPr>
        <p:spPr>
          <a:xfrm>
            <a:off x="11913594" y="6492740"/>
            <a:ext cx="54739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e</a:t>
            </a:r>
          </a:p>
        </p:txBody>
      </p:sp>
      <p:sp>
        <p:nvSpPr>
          <p:cNvPr id="153" name="f"/>
          <p:cNvSpPr/>
          <p:nvPr/>
        </p:nvSpPr>
        <p:spPr>
          <a:xfrm>
            <a:off x="14240977" y="6492740"/>
            <a:ext cx="547396"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solidFill>
                  <a:schemeClr val="accent5"/>
                </a:solidFill>
                <a:latin typeface="Helvetica"/>
                <a:ea typeface="Helvetica"/>
                <a:cs typeface="Helvetica"/>
                <a:sym typeface="Helvetica"/>
              </a:defRPr>
            </a:lvl1pPr>
          </a:lstStyle>
          <a:p>
            <a:r>
              <a:t>f</a:t>
            </a:r>
          </a:p>
        </p:txBody>
      </p:sp>
      <p:sp>
        <p:nvSpPr>
          <p:cNvPr id="154" name="L1"/>
          <p:cNvSpPr/>
          <p:nvPr/>
        </p:nvSpPr>
        <p:spPr>
          <a:xfrm>
            <a:off x="14767570" y="6213676"/>
            <a:ext cx="833121" cy="876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L1</a:t>
            </a:r>
          </a:p>
        </p:txBody>
      </p:sp>
      <p:sp>
        <p:nvSpPr>
          <p:cNvPr id="60" name="4.3.3.2 动态分区分配中的数据结构"/>
          <p:cNvSpPr/>
          <p:nvPr/>
        </p:nvSpPr>
        <p:spPr>
          <a:xfrm>
            <a:off x="3391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2"/>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5425613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31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31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1320" name="空闲分区链"/>
          <p:cNvSpPr/>
          <p:nvPr/>
        </p:nvSpPr>
        <p:spPr>
          <a:xfrm>
            <a:off x="14938274" y="6172199"/>
            <a:ext cx="4686301" cy="1371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空闲分区链</a:t>
            </a:r>
          </a:p>
        </p:txBody>
      </p:sp>
      <p:sp>
        <p:nvSpPr>
          <p:cNvPr id="1321" name="空闲分区表"/>
          <p:cNvSpPr/>
          <p:nvPr/>
        </p:nvSpPr>
        <p:spPr>
          <a:xfrm>
            <a:off x="3944882" y="6172199"/>
            <a:ext cx="4686301" cy="13716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solidFill>
                  <a:srgbClr val="FFFFFF"/>
                </a:solidFill>
              </a:defRPr>
            </a:lvl1pPr>
          </a:lstStyle>
          <a:p>
            <a:r>
              <a:t>空闲分区表</a:t>
            </a:r>
          </a:p>
        </p:txBody>
      </p:sp>
      <p:sp>
        <p:nvSpPr>
          <p:cNvPr id="10" name="4.3.3.2 动态分区分配中的数据结构"/>
          <p:cNvSpPr/>
          <p:nvPr/>
        </p:nvSpPr>
        <p:spPr>
          <a:xfrm>
            <a:off x="125357" y="130252"/>
            <a:ext cx="5027017"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22137307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4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48"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49" name="空闲分区链"/>
          <p:cNvSpPr/>
          <p:nvPr/>
        </p:nvSpPr>
        <p:spPr>
          <a:xfrm>
            <a:off x="571354" y="553604"/>
            <a:ext cx="3606801" cy="10795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空闲分区链</a:t>
            </a:r>
          </a:p>
        </p:txBody>
      </p:sp>
      <p:sp>
        <p:nvSpPr>
          <p:cNvPr id="50" name="动态地为每一个分区建立一个结点"/>
          <p:cNvSpPr/>
          <p:nvPr/>
        </p:nvSpPr>
        <p:spPr>
          <a:xfrm>
            <a:off x="832439" y="1782217"/>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动态地为每一个分区建立一个结点</a:t>
            </a:r>
          </a:p>
        </p:txBody>
      </p:sp>
      <p:graphicFrame>
        <p:nvGraphicFramePr>
          <p:cNvPr id="51" name="表格"/>
          <p:cNvGraphicFramePr/>
          <p:nvPr/>
        </p:nvGraphicFramePr>
        <p:xfrm>
          <a:off x="2892520" y="3121960"/>
          <a:ext cx="3750310" cy="8758357"/>
        </p:xfrm>
        <a:graphic>
          <a:graphicData uri="http://schemas.openxmlformats.org/drawingml/2006/table">
            <a:tbl>
              <a:tblPr bandRow="1">
                <a:tableStyleId>{4C3C2611-4C71-4FC5-86AE-919BDF0F9419}</a:tableStyleId>
              </a:tblPr>
              <a:tblGrid>
                <a:gridCol w="3750310"/>
              </a:tblGrid>
              <a:tr h="93311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793838">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222954">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345696">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64796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62890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85897">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bl>
          </a:graphicData>
        </a:graphic>
      </p:graphicFrame>
      <p:sp>
        <p:nvSpPr>
          <p:cNvPr id="52" name="100KB"/>
          <p:cNvSpPr/>
          <p:nvPr/>
        </p:nvSpPr>
        <p:spPr>
          <a:xfrm>
            <a:off x="1225868" y="3687170"/>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100KB</a:t>
            </a:r>
          </a:p>
        </p:txBody>
      </p:sp>
      <p:sp>
        <p:nvSpPr>
          <p:cNvPr id="53" name="空闲区10KB"/>
          <p:cNvSpPr/>
          <p:nvPr/>
        </p:nvSpPr>
        <p:spPr>
          <a:xfrm>
            <a:off x="3258077" y="4016017"/>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空闲区10KB</a:t>
            </a:r>
          </a:p>
        </p:txBody>
      </p:sp>
      <p:sp>
        <p:nvSpPr>
          <p:cNvPr id="54" name="130KB"/>
          <p:cNvSpPr/>
          <p:nvPr/>
        </p:nvSpPr>
        <p:spPr>
          <a:xfrm>
            <a:off x="1225868" y="5700073"/>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130KB</a:t>
            </a:r>
          </a:p>
        </p:txBody>
      </p:sp>
      <p:sp>
        <p:nvSpPr>
          <p:cNvPr id="55" name="空闲区20KB"/>
          <p:cNvSpPr/>
          <p:nvPr/>
        </p:nvSpPr>
        <p:spPr>
          <a:xfrm>
            <a:off x="3258077" y="6327305"/>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空闲区20KB</a:t>
            </a:r>
          </a:p>
        </p:txBody>
      </p:sp>
      <p:sp>
        <p:nvSpPr>
          <p:cNvPr id="56" name="180KB"/>
          <p:cNvSpPr/>
          <p:nvPr/>
        </p:nvSpPr>
        <p:spPr>
          <a:xfrm>
            <a:off x="1225868" y="8697455"/>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180KB</a:t>
            </a:r>
          </a:p>
        </p:txBody>
      </p:sp>
      <p:sp>
        <p:nvSpPr>
          <p:cNvPr id="57" name="空闲区30KB"/>
          <p:cNvSpPr/>
          <p:nvPr/>
        </p:nvSpPr>
        <p:spPr>
          <a:xfrm>
            <a:off x="3258077" y="9396700"/>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空闲区30KB</a:t>
            </a:r>
          </a:p>
        </p:txBody>
      </p:sp>
      <p:sp>
        <p:nvSpPr>
          <p:cNvPr id="58" name="4.3.3.2 动态分区分配中的数据结构"/>
          <p:cNvSpPr/>
          <p:nvPr/>
        </p:nvSpPr>
        <p:spPr>
          <a:xfrm>
            <a:off x="0" y="105864"/>
            <a:ext cx="379591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lumMod val="90000"/>
                  </a:schemeClr>
                </a:solidFill>
                <a:latin typeface="SimSun" charset="-122"/>
                <a:ea typeface="SimSun" charset="-122"/>
                <a:cs typeface="SimSun" charset="-122"/>
              </a:rPr>
              <a:t>4.3.3.2 动态分区分配中的数据结构</a:t>
            </a:r>
          </a:p>
        </p:txBody>
      </p:sp>
      <p:pic>
        <p:nvPicPr>
          <p:cNvPr id="59" name="屏幕快照 2019-03-06 下午2.53.23.png" descr="屏幕快照 2019-03-06 下午2.53.23.png"/>
          <p:cNvPicPr>
            <a:picLocks noChangeAspect="1"/>
          </p:cNvPicPr>
          <p:nvPr/>
        </p:nvPicPr>
        <p:blipFill>
          <a:blip r:embed="rId3">
            <a:extLst/>
          </a:blip>
          <a:stretch>
            <a:fillRect/>
          </a:stretch>
        </p:blipFill>
        <p:spPr>
          <a:xfrm>
            <a:off x="19777536" y="892039"/>
            <a:ext cx="4000501" cy="1993901"/>
          </a:xfrm>
          <a:prstGeom prst="rect">
            <a:avLst/>
          </a:prstGeom>
          <a:ln w="12700">
            <a:miter lim="400000"/>
          </a:ln>
        </p:spPr>
      </p:pic>
    </p:spTree>
    <p:extLst>
      <p:ext uri="{BB962C8B-B14F-4D97-AF65-F5344CB8AC3E}">
        <p14:creationId xmlns:p14="http://schemas.microsoft.com/office/powerpoint/2010/main" val="73158123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6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63"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64" name="空闲分区链"/>
          <p:cNvSpPr/>
          <p:nvPr/>
        </p:nvSpPr>
        <p:spPr>
          <a:xfrm>
            <a:off x="571354" y="553604"/>
            <a:ext cx="3606801" cy="10795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空闲分区链</a:t>
            </a:r>
          </a:p>
        </p:txBody>
      </p:sp>
      <p:sp>
        <p:nvSpPr>
          <p:cNvPr id="65" name="矩形"/>
          <p:cNvSpPr/>
          <p:nvPr/>
        </p:nvSpPr>
        <p:spPr>
          <a:xfrm>
            <a:off x="9772009"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6" name="矩形"/>
          <p:cNvSpPr/>
          <p:nvPr/>
        </p:nvSpPr>
        <p:spPr>
          <a:xfrm>
            <a:off x="14553531"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67" name="线条"/>
          <p:cNvSpPr/>
          <p:nvPr/>
        </p:nvSpPr>
        <p:spPr>
          <a:xfrm>
            <a:off x="12418510" y="989761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68" name="线条"/>
          <p:cNvSpPr/>
          <p:nvPr/>
        </p:nvSpPr>
        <p:spPr>
          <a:xfrm>
            <a:off x="12418510" y="10231500"/>
            <a:ext cx="211931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69" name="线条"/>
          <p:cNvSpPr/>
          <p:nvPr/>
        </p:nvSpPr>
        <p:spPr>
          <a:xfrm>
            <a:off x="7685109" y="989761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0" name="矩形"/>
          <p:cNvSpPr/>
          <p:nvPr/>
        </p:nvSpPr>
        <p:spPr>
          <a:xfrm>
            <a:off x="19358562"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71" name="线条"/>
          <p:cNvSpPr/>
          <p:nvPr/>
        </p:nvSpPr>
        <p:spPr>
          <a:xfrm>
            <a:off x="17223540" y="989761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72" name="线条"/>
          <p:cNvSpPr/>
          <p:nvPr/>
        </p:nvSpPr>
        <p:spPr>
          <a:xfrm>
            <a:off x="17223540" y="10231499"/>
            <a:ext cx="211931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73" name="100KB:10KB"/>
          <p:cNvSpPr/>
          <p:nvPr/>
        </p:nvSpPr>
        <p:spPr>
          <a:xfrm>
            <a:off x="9224004"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100KB:10KB</a:t>
            </a:r>
          </a:p>
        </p:txBody>
      </p:sp>
      <p:sp>
        <p:nvSpPr>
          <p:cNvPr id="74" name="130KB:20KB"/>
          <p:cNvSpPr/>
          <p:nvPr/>
        </p:nvSpPr>
        <p:spPr>
          <a:xfrm>
            <a:off x="14005526"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130KB:20KB</a:t>
            </a:r>
          </a:p>
        </p:txBody>
      </p:sp>
      <p:sp>
        <p:nvSpPr>
          <p:cNvPr id="75" name="180KB:30KB"/>
          <p:cNvSpPr/>
          <p:nvPr/>
        </p:nvSpPr>
        <p:spPr>
          <a:xfrm>
            <a:off x="18561713"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180KB:30KB</a:t>
            </a:r>
          </a:p>
        </p:txBody>
      </p:sp>
      <p:pic>
        <p:nvPicPr>
          <p:cNvPr id="77" name="屏幕快照 2019-03-06 下午2.53.23.png" descr="屏幕快照 2019-03-06 下午2.53.23.png"/>
          <p:cNvPicPr>
            <a:picLocks noChangeAspect="1"/>
          </p:cNvPicPr>
          <p:nvPr/>
        </p:nvPicPr>
        <p:blipFill>
          <a:blip r:embed="rId3">
            <a:extLst/>
          </a:blip>
          <a:stretch>
            <a:fillRect/>
          </a:stretch>
        </p:blipFill>
        <p:spPr>
          <a:xfrm>
            <a:off x="19777536" y="892039"/>
            <a:ext cx="4000501" cy="1993901"/>
          </a:xfrm>
          <a:prstGeom prst="rect">
            <a:avLst/>
          </a:prstGeom>
          <a:ln w="12700">
            <a:miter lim="400000"/>
          </a:ln>
        </p:spPr>
      </p:pic>
      <p:sp>
        <p:nvSpPr>
          <p:cNvPr id="78" name="动态地为每一个分区建立一个结点"/>
          <p:cNvSpPr/>
          <p:nvPr/>
        </p:nvSpPr>
        <p:spPr>
          <a:xfrm>
            <a:off x="832439" y="1782217"/>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动态地为每一个分区建立一个结点</a:t>
            </a:r>
          </a:p>
        </p:txBody>
      </p:sp>
      <p:graphicFrame>
        <p:nvGraphicFramePr>
          <p:cNvPr id="79" name="表格"/>
          <p:cNvGraphicFramePr/>
          <p:nvPr/>
        </p:nvGraphicFramePr>
        <p:xfrm>
          <a:off x="2892520" y="3121960"/>
          <a:ext cx="3750310" cy="8758357"/>
        </p:xfrm>
        <a:graphic>
          <a:graphicData uri="http://schemas.openxmlformats.org/drawingml/2006/table">
            <a:tbl>
              <a:tblPr bandRow="1">
                <a:tableStyleId>{4C3C2611-4C71-4FC5-86AE-919BDF0F9419}</a:tableStyleId>
              </a:tblPr>
              <a:tblGrid>
                <a:gridCol w="3750310"/>
              </a:tblGrid>
              <a:tr h="93311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793838">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222954">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345696">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64796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62890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85897">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bl>
          </a:graphicData>
        </a:graphic>
      </p:graphicFrame>
      <p:sp>
        <p:nvSpPr>
          <p:cNvPr id="80" name="100KB"/>
          <p:cNvSpPr/>
          <p:nvPr/>
        </p:nvSpPr>
        <p:spPr>
          <a:xfrm>
            <a:off x="1225868" y="3687170"/>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100KB</a:t>
            </a:r>
          </a:p>
        </p:txBody>
      </p:sp>
      <p:sp>
        <p:nvSpPr>
          <p:cNvPr id="81" name="空闲区10KB"/>
          <p:cNvSpPr/>
          <p:nvPr/>
        </p:nvSpPr>
        <p:spPr>
          <a:xfrm>
            <a:off x="3258077" y="4016017"/>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空闲区10KB</a:t>
            </a:r>
          </a:p>
        </p:txBody>
      </p:sp>
      <p:sp>
        <p:nvSpPr>
          <p:cNvPr id="82" name="130KB"/>
          <p:cNvSpPr/>
          <p:nvPr/>
        </p:nvSpPr>
        <p:spPr>
          <a:xfrm>
            <a:off x="1225868" y="5700073"/>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130KB</a:t>
            </a:r>
          </a:p>
        </p:txBody>
      </p:sp>
      <p:sp>
        <p:nvSpPr>
          <p:cNvPr id="83" name="空闲区20KB"/>
          <p:cNvSpPr/>
          <p:nvPr/>
        </p:nvSpPr>
        <p:spPr>
          <a:xfrm>
            <a:off x="3258077" y="6327305"/>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空闲区20KB</a:t>
            </a:r>
          </a:p>
        </p:txBody>
      </p:sp>
      <p:sp>
        <p:nvSpPr>
          <p:cNvPr id="84" name="180KB"/>
          <p:cNvSpPr/>
          <p:nvPr/>
        </p:nvSpPr>
        <p:spPr>
          <a:xfrm>
            <a:off x="1225868" y="8697455"/>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180KB</a:t>
            </a:r>
          </a:p>
        </p:txBody>
      </p:sp>
      <p:sp>
        <p:nvSpPr>
          <p:cNvPr id="85" name="空闲区30KB"/>
          <p:cNvSpPr/>
          <p:nvPr/>
        </p:nvSpPr>
        <p:spPr>
          <a:xfrm>
            <a:off x="3258077" y="9396700"/>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空闲区30KB</a:t>
            </a:r>
          </a:p>
        </p:txBody>
      </p:sp>
      <p:sp>
        <p:nvSpPr>
          <p:cNvPr id="27" name="4.3.3.2 动态分区分配中的数据结构"/>
          <p:cNvSpPr/>
          <p:nvPr/>
        </p:nvSpPr>
        <p:spPr>
          <a:xfrm>
            <a:off x="0" y="105864"/>
            <a:ext cx="379591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lumMod val="90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134188714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8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8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90" name="空闲分区链"/>
          <p:cNvSpPr/>
          <p:nvPr/>
        </p:nvSpPr>
        <p:spPr>
          <a:xfrm>
            <a:off x="571354" y="553604"/>
            <a:ext cx="3606801" cy="10795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b="1">
                <a:solidFill>
                  <a:srgbClr val="FFFFFF"/>
                </a:solidFill>
                <a:latin typeface="Helvetica"/>
                <a:ea typeface="Helvetica"/>
                <a:cs typeface="Helvetica"/>
                <a:sym typeface="Helvetica"/>
              </a:defRPr>
            </a:lvl1pPr>
          </a:lstStyle>
          <a:p>
            <a:r>
              <a:t>空闲分区链</a:t>
            </a:r>
          </a:p>
        </p:txBody>
      </p:sp>
      <p:sp>
        <p:nvSpPr>
          <p:cNvPr id="91" name="指向前一个空闲分区结点的指针"/>
          <p:cNvSpPr/>
          <p:nvPr/>
        </p:nvSpPr>
        <p:spPr>
          <a:xfrm>
            <a:off x="12457859" y="5571399"/>
            <a:ext cx="902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指向前一个空闲分区结点的指针</a:t>
            </a:r>
          </a:p>
        </p:txBody>
      </p:sp>
      <p:sp>
        <p:nvSpPr>
          <p:cNvPr id="92" name="分区大小"/>
          <p:cNvSpPr/>
          <p:nvPr/>
        </p:nvSpPr>
        <p:spPr>
          <a:xfrm>
            <a:off x="12457859" y="4143700"/>
            <a:ext cx="267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分区大小</a:t>
            </a:r>
          </a:p>
        </p:txBody>
      </p:sp>
      <p:sp>
        <p:nvSpPr>
          <p:cNvPr id="93" name="分区起始地址"/>
          <p:cNvSpPr/>
          <p:nvPr/>
        </p:nvSpPr>
        <p:spPr>
          <a:xfrm>
            <a:off x="12457859" y="2673531"/>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分区起始地址</a:t>
            </a:r>
          </a:p>
        </p:txBody>
      </p:sp>
      <p:sp>
        <p:nvSpPr>
          <p:cNvPr id="94" name="指向后一个空闲分区结点的指针"/>
          <p:cNvSpPr/>
          <p:nvPr/>
        </p:nvSpPr>
        <p:spPr>
          <a:xfrm>
            <a:off x="12457859" y="6999097"/>
            <a:ext cx="902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指向后一个空闲分区结点的指针</a:t>
            </a:r>
          </a:p>
        </p:txBody>
      </p:sp>
      <p:sp>
        <p:nvSpPr>
          <p:cNvPr id="95" name="矩形"/>
          <p:cNvSpPr/>
          <p:nvPr/>
        </p:nvSpPr>
        <p:spPr>
          <a:xfrm>
            <a:off x="9772009"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96" name="矩形"/>
          <p:cNvSpPr/>
          <p:nvPr/>
        </p:nvSpPr>
        <p:spPr>
          <a:xfrm>
            <a:off x="14553531"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97" name="线条"/>
          <p:cNvSpPr/>
          <p:nvPr/>
        </p:nvSpPr>
        <p:spPr>
          <a:xfrm>
            <a:off x="12418510" y="989761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98" name="线条"/>
          <p:cNvSpPr/>
          <p:nvPr/>
        </p:nvSpPr>
        <p:spPr>
          <a:xfrm>
            <a:off x="12418510" y="10231500"/>
            <a:ext cx="211931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99" name="线条"/>
          <p:cNvSpPr/>
          <p:nvPr/>
        </p:nvSpPr>
        <p:spPr>
          <a:xfrm>
            <a:off x="7685109" y="9897618"/>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00" name="矩形"/>
          <p:cNvSpPr/>
          <p:nvPr/>
        </p:nvSpPr>
        <p:spPr>
          <a:xfrm>
            <a:off x="19358562" y="9563865"/>
            <a:ext cx="2654301" cy="990600"/>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101" name="线条"/>
          <p:cNvSpPr/>
          <p:nvPr/>
        </p:nvSpPr>
        <p:spPr>
          <a:xfrm>
            <a:off x="17223540" y="9897617"/>
            <a:ext cx="2119315"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02" name="线条"/>
          <p:cNvSpPr/>
          <p:nvPr/>
        </p:nvSpPr>
        <p:spPr>
          <a:xfrm>
            <a:off x="17223540" y="10231499"/>
            <a:ext cx="2119315" cy="1"/>
          </a:xfrm>
          <a:prstGeom prst="line">
            <a:avLst/>
          </a:prstGeom>
          <a:ln w="50800">
            <a:solidFill>
              <a:srgbClr val="000000"/>
            </a:solidFill>
            <a:miter lim="400000"/>
            <a:headEnd type="triangle"/>
          </a:ln>
        </p:spPr>
        <p:txBody>
          <a:bodyPr lIns="50800" tIns="50800" rIns="50800" bIns="50800" anchor="ctr"/>
          <a:lstStyle/>
          <a:p>
            <a:pPr>
              <a:defRPr sz="3200"/>
            </a:pPr>
            <a:endParaRPr/>
          </a:p>
        </p:txBody>
      </p:sp>
      <p:sp>
        <p:nvSpPr>
          <p:cNvPr id="103" name="100KB:10KB"/>
          <p:cNvSpPr/>
          <p:nvPr/>
        </p:nvSpPr>
        <p:spPr>
          <a:xfrm>
            <a:off x="9224004"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100KB:10KB</a:t>
            </a:r>
          </a:p>
        </p:txBody>
      </p:sp>
      <p:sp>
        <p:nvSpPr>
          <p:cNvPr id="104" name="130KB:20KB"/>
          <p:cNvSpPr/>
          <p:nvPr/>
        </p:nvSpPr>
        <p:spPr>
          <a:xfrm>
            <a:off x="14005526"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130KB:20KB</a:t>
            </a:r>
          </a:p>
        </p:txBody>
      </p:sp>
      <p:sp>
        <p:nvSpPr>
          <p:cNvPr id="105" name="180KB:30KB"/>
          <p:cNvSpPr/>
          <p:nvPr/>
        </p:nvSpPr>
        <p:spPr>
          <a:xfrm>
            <a:off x="18561713" y="1121863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180KB:30KB</a:t>
            </a:r>
          </a:p>
        </p:txBody>
      </p:sp>
      <p:sp>
        <p:nvSpPr>
          <p:cNvPr id="106" name="节点包括"/>
          <p:cNvSpPr/>
          <p:nvPr/>
        </p:nvSpPr>
        <p:spPr>
          <a:xfrm>
            <a:off x="9101697" y="5012411"/>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节点包括</a:t>
            </a:r>
          </a:p>
        </p:txBody>
      </p:sp>
      <p:pic>
        <p:nvPicPr>
          <p:cNvPr id="108" name="屏幕快照 2019-03-06 下午2.53.23.png" descr="屏幕快照 2019-03-06 下午2.53.23.png"/>
          <p:cNvPicPr>
            <a:picLocks noChangeAspect="1"/>
          </p:cNvPicPr>
          <p:nvPr/>
        </p:nvPicPr>
        <p:blipFill>
          <a:blip r:embed="rId3">
            <a:extLst/>
          </a:blip>
          <a:stretch>
            <a:fillRect/>
          </a:stretch>
        </p:blipFill>
        <p:spPr>
          <a:xfrm>
            <a:off x="19777536" y="892039"/>
            <a:ext cx="4000501" cy="1993901"/>
          </a:xfrm>
          <a:prstGeom prst="rect">
            <a:avLst/>
          </a:prstGeom>
          <a:ln w="12700">
            <a:miter lim="400000"/>
          </a:ln>
        </p:spPr>
      </p:pic>
      <p:sp>
        <p:nvSpPr>
          <p:cNvPr id="109" name="动态地为每一个分区建立一个结点"/>
          <p:cNvSpPr/>
          <p:nvPr/>
        </p:nvSpPr>
        <p:spPr>
          <a:xfrm>
            <a:off x="832439" y="1782217"/>
            <a:ext cx="963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动态地为每一个分区建立一个结点</a:t>
            </a:r>
          </a:p>
        </p:txBody>
      </p:sp>
      <p:graphicFrame>
        <p:nvGraphicFramePr>
          <p:cNvPr id="110" name="表格"/>
          <p:cNvGraphicFramePr/>
          <p:nvPr/>
        </p:nvGraphicFramePr>
        <p:xfrm>
          <a:off x="2892520" y="3121960"/>
          <a:ext cx="3750310" cy="8758357"/>
        </p:xfrm>
        <a:graphic>
          <a:graphicData uri="http://schemas.openxmlformats.org/drawingml/2006/table">
            <a:tbl>
              <a:tblPr bandRow="1">
                <a:tableStyleId>{4C3C2611-4C71-4FC5-86AE-919BDF0F9419}</a:tableStyleId>
              </a:tblPr>
              <a:tblGrid>
                <a:gridCol w="3750310"/>
              </a:tblGrid>
              <a:tr h="93311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793838">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222954">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345696">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647961">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r h="1628900">
                <a:tc>
                  <a:txBody>
                    <a:bodyPr/>
                    <a:lstStyle/>
                    <a:p>
                      <a:pPr defTabSz="914400">
                        <a:defRPr sz="3600"/>
                      </a:pPr>
                      <a:endParaRP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noFill/>
                  </a:tcPr>
                </a:tc>
              </a:tr>
              <a:tr h="1185897">
                <a:tc>
                  <a:txBody>
                    <a:bodyPr/>
                    <a:lstStyle/>
                    <a:p>
                      <a:pPr defTabSz="914400">
                        <a:defRPr sz="1800"/>
                      </a:pPr>
                      <a:r>
                        <a:rPr sz="3600"/>
                        <a:t>占用区</a:t>
                      </a:r>
                    </a:p>
                  </a:txBody>
                  <a:tcPr marL="50800" marR="50800" marT="50800" marB="50800" anchor="ctr" horzOverflow="overflow">
                    <a:lnL w="38100">
                      <a:solidFill>
                        <a:schemeClr val="accent1">
                          <a:hueOff val="47394"/>
                          <a:satOff val="-25753"/>
                          <a:lumOff val="-7544"/>
                        </a:schemeClr>
                      </a:solidFill>
                      <a:miter lim="400000"/>
                    </a:lnL>
                    <a:lnR w="38100">
                      <a:solidFill>
                        <a:schemeClr val="accent1">
                          <a:hueOff val="47394"/>
                          <a:satOff val="-25753"/>
                          <a:lumOff val="-7544"/>
                        </a:schemeClr>
                      </a:solidFill>
                      <a:miter lim="400000"/>
                    </a:lnR>
                    <a:lnT w="38100">
                      <a:solidFill>
                        <a:schemeClr val="accent1">
                          <a:hueOff val="47394"/>
                          <a:satOff val="-25753"/>
                          <a:lumOff val="-7544"/>
                        </a:schemeClr>
                      </a:solidFill>
                      <a:miter lim="400000"/>
                    </a:lnT>
                    <a:lnB w="38100">
                      <a:solidFill>
                        <a:schemeClr val="accent1">
                          <a:hueOff val="47394"/>
                          <a:satOff val="-25753"/>
                          <a:lumOff val="-7544"/>
                        </a:schemeClr>
                      </a:solidFill>
                      <a:miter lim="400000"/>
                    </a:lnB>
                    <a:solidFill>
                      <a:srgbClr val="DCDEE0"/>
                    </a:solidFill>
                  </a:tcPr>
                </a:tc>
              </a:tr>
            </a:tbl>
          </a:graphicData>
        </a:graphic>
      </p:graphicFrame>
      <p:sp>
        <p:nvSpPr>
          <p:cNvPr id="111" name="100KB"/>
          <p:cNvSpPr/>
          <p:nvPr/>
        </p:nvSpPr>
        <p:spPr>
          <a:xfrm>
            <a:off x="1225868" y="3687170"/>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100KB</a:t>
            </a:r>
          </a:p>
        </p:txBody>
      </p:sp>
      <p:sp>
        <p:nvSpPr>
          <p:cNvPr id="112" name="空闲区10KB"/>
          <p:cNvSpPr/>
          <p:nvPr/>
        </p:nvSpPr>
        <p:spPr>
          <a:xfrm>
            <a:off x="3258077" y="4016017"/>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空闲区10KB</a:t>
            </a:r>
          </a:p>
        </p:txBody>
      </p:sp>
      <p:sp>
        <p:nvSpPr>
          <p:cNvPr id="113" name="130KB"/>
          <p:cNvSpPr/>
          <p:nvPr/>
        </p:nvSpPr>
        <p:spPr>
          <a:xfrm>
            <a:off x="1225868" y="5700073"/>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130KB</a:t>
            </a:r>
          </a:p>
        </p:txBody>
      </p:sp>
      <p:sp>
        <p:nvSpPr>
          <p:cNvPr id="114" name="空闲区20KB"/>
          <p:cNvSpPr/>
          <p:nvPr/>
        </p:nvSpPr>
        <p:spPr>
          <a:xfrm>
            <a:off x="3258077" y="6327305"/>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空闲区20KB</a:t>
            </a:r>
          </a:p>
        </p:txBody>
      </p:sp>
      <p:sp>
        <p:nvSpPr>
          <p:cNvPr id="115" name="180KB"/>
          <p:cNvSpPr/>
          <p:nvPr/>
        </p:nvSpPr>
        <p:spPr>
          <a:xfrm>
            <a:off x="1225868" y="8697455"/>
            <a:ext cx="163931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t>180KB</a:t>
            </a:r>
          </a:p>
        </p:txBody>
      </p:sp>
      <p:sp>
        <p:nvSpPr>
          <p:cNvPr id="116" name="空闲区30KB"/>
          <p:cNvSpPr/>
          <p:nvPr/>
        </p:nvSpPr>
        <p:spPr>
          <a:xfrm>
            <a:off x="3258077" y="9396700"/>
            <a:ext cx="3019197" cy="850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r>
              <a:t>空闲区30KB</a:t>
            </a:r>
          </a:p>
        </p:txBody>
      </p:sp>
      <p:sp>
        <p:nvSpPr>
          <p:cNvPr id="32" name="4.3.3.2 动态分区分配中的数据结构"/>
          <p:cNvSpPr/>
          <p:nvPr/>
        </p:nvSpPr>
        <p:spPr>
          <a:xfrm>
            <a:off x="0" y="105864"/>
            <a:ext cx="379591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lumMod val="90000"/>
                  </a:schemeClr>
                </a:solidFill>
                <a:latin typeface="SimSun" charset="-122"/>
                <a:ea typeface="SimSun" charset="-122"/>
                <a:cs typeface="SimSun" charset="-122"/>
              </a:rPr>
              <a:t>4.3.3.2 动态分区分配中的数据结构</a:t>
            </a:r>
          </a:p>
        </p:txBody>
      </p:sp>
    </p:spTree>
    <p:extLst>
      <p:ext uri="{BB962C8B-B14F-4D97-AF65-F5344CB8AC3E}">
        <p14:creationId xmlns:p14="http://schemas.microsoft.com/office/powerpoint/2010/main" val="22405244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1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2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121" name="动态分区分配的流程"/>
          <p:cNvSpPr/>
          <p:nvPr/>
        </p:nvSpPr>
        <p:spPr>
          <a:xfrm>
            <a:off x="658960" y="432907"/>
            <a:ext cx="6545864"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动态分区分配的流程</a:t>
            </a:r>
          </a:p>
        </p:txBody>
      </p:sp>
      <p:sp>
        <p:nvSpPr>
          <p:cNvPr id="122" name="检索空闲分区链表"/>
          <p:cNvSpPr/>
          <p:nvPr/>
        </p:nvSpPr>
        <p:spPr>
          <a:xfrm>
            <a:off x="9355194" y="678812"/>
            <a:ext cx="5394447"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检索空闲分区链表</a:t>
            </a:r>
          </a:p>
        </p:txBody>
      </p:sp>
      <p:sp>
        <p:nvSpPr>
          <p:cNvPr id="123" name="将该分区从链中移出"/>
          <p:cNvSpPr/>
          <p:nvPr/>
        </p:nvSpPr>
        <p:spPr>
          <a:xfrm>
            <a:off x="18924508" y="9135526"/>
            <a:ext cx="4797931"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将该分区从链中移出</a:t>
            </a:r>
          </a:p>
        </p:txBody>
      </p:sp>
      <p:sp>
        <p:nvSpPr>
          <p:cNvPr id="124" name="检索完否？"/>
          <p:cNvSpPr/>
          <p:nvPr/>
        </p:nvSpPr>
        <p:spPr>
          <a:xfrm>
            <a:off x="6784684" y="2166021"/>
            <a:ext cx="10535466" cy="1537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检索完否？</a:t>
            </a:r>
          </a:p>
        </p:txBody>
      </p:sp>
      <p:sp>
        <p:nvSpPr>
          <p:cNvPr id="125" name="从该分区中划出u.size大小的分区"/>
          <p:cNvSpPr/>
          <p:nvPr/>
        </p:nvSpPr>
        <p:spPr>
          <a:xfrm>
            <a:off x="7566712" y="9135526"/>
            <a:ext cx="8996810" cy="85675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从该分区中划出u.size大小的分区</a:t>
            </a:r>
          </a:p>
        </p:txBody>
      </p:sp>
      <p:sp>
        <p:nvSpPr>
          <p:cNvPr id="126" name="线条"/>
          <p:cNvSpPr/>
          <p:nvPr/>
        </p:nvSpPr>
        <p:spPr>
          <a:xfrm>
            <a:off x="12052416" y="1592580"/>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27" name="线条"/>
          <p:cNvSpPr/>
          <p:nvPr/>
        </p:nvSpPr>
        <p:spPr>
          <a:xfrm>
            <a:off x="12052416" y="3722402"/>
            <a:ext cx="1" cy="843510"/>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28" name="Y"/>
          <p:cNvSpPr/>
          <p:nvPr/>
        </p:nvSpPr>
        <p:spPr>
          <a:xfrm>
            <a:off x="18050901" y="6410614"/>
            <a:ext cx="5378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Y</a:t>
            </a:r>
          </a:p>
        </p:txBody>
      </p:sp>
      <p:sp>
        <p:nvSpPr>
          <p:cNvPr id="129" name="线条"/>
          <p:cNvSpPr/>
          <p:nvPr/>
        </p:nvSpPr>
        <p:spPr>
          <a:xfrm>
            <a:off x="12054281" y="8534936"/>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0" name="线条"/>
          <p:cNvSpPr/>
          <p:nvPr/>
        </p:nvSpPr>
        <p:spPr>
          <a:xfrm>
            <a:off x="12065116" y="10027520"/>
            <a:ext cx="1" cy="61802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1" name="线条"/>
          <p:cNvSpPr/>
          <p:nvPr/>
        </p:nvSpPr>
        <p:spPr>
          <a:xfrm>
            <a:off x="12065116" y="11471012"/>
            <a:ext cx="1" cy="618026"/>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2" name="线条"/>
          <p:cNvSpPr/>
          <p:nvPr/>
        </p:nvSpPr>
        <p:spPr>
          <a:xfrm>
            <a:off x="21323472" y="7692382"/>
            <a:ext cx="1" cy="1459947"/>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3" name="N"/>
          <p:cNvSpPr/>
          <p:nvPr/>
        </p:nvSpPr>
        <p:spPr>
          <a:xfrm>
            <a:off x="12214438" y="3712948"/>
            <a:ext cx="5728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a:t>
            </a:r>
          </a:p>
        </p:txBody>
      </p:sp>
      <p:sp>
        <p:nvSpPr>
          <p:cNvPr id="134" name="线条"/>
          <p:cNvSpPr/>
          <p:nvPr/>
        </p:nvSpPr>
        <p:spPr>
          <a:xfrm>
            <a:off x="16528803" y="11036344"/>
            <a:ext cx="4797931" cy="1"/>
          </a:xfrm>
          <a:prstGeom prst="line">
            <a:avLst/>
          </a:prstGeom>
          <a:ln w="50800">
            <a:solidFill>
              <a:srgbClr val="000000"/>
            </a:solidFill>
            <a:miter lim="400000"/>
          </a:ln>
        </p:spPr>
        <p:txBody>
          <a:bodyPr lIns="50800" tIns="50800" rIns="50800" bIns="50800" anchor="ctr"/>
          <a:lstStyle/>
          <a:p>
            <a:pPr>
              <a:defRPr sz="3200"/>
            </a:pPr>
            <a:endParaRPr/>
          </a:p>
        </p:txBody>
      </p:sp>
      <p:sp>
        <p:nvSpPr>
          <p:cNvPr id="135" name="线条"/>
          <p:cNvSpPr/>
          <p:nvPr/>
        </p:nvSpPr>
        <p:spPr>
          <a:xfrm>
            <a:off x="17187006" y="2934758"/>
            <a:ext cx="2265630"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6" name="线条"/>
          <p:cNvSpPr/>
          <p:nvPr/>
        </p:nvSpPr>
        <p:spPr>
          <a:xfrm flipV="1">
            <a:off x="22372382" y="1024940"/>
            <a:ext cx="1" cy="4364493"/>
          </a:xfrm>
          <a:prstGeom prst="line">
            <a:avLst/>
          </a:prstGeom>
          <a:ln w="50800">
            <a:solidFill>
              <a:srgbClr val="000000"/>
            </a:solidFill>
            <a:miter lim="400000"/>
          </a:ln>
        </p:spPr>
        <p:txBody>
          <a:bodyPr lIns="50800" tIns="50800" rIns="50800" bIns="50800" anchor="ctr"/>
          <a:lstStyle/>
          <a:p>
            <a:pPr>
              <a:defRPr sz="3200"/>
            </a:pPr>
            <a:endParaRPr/>
          </a:p>
        </p:txBody>
      </p:sp>
      <p:sp>
        <p:nvSpPr>
          <p:cNvPr id="137" name="线条"/>
          <p:cNvSpPr/>
          <p:nvPr/>
        </p:nvSpPr>
        <p:spPr>
          <a:xfrm flipH="1" flipV="1">
            <a:off x="14743157" y="1052321"/>
            <a:ext cx="764192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38" name="u.size&lt;=m.size?"/>
          <p:cNvSpPr/>
          <p:nvPr/>
        </p:nvSpPr>
        <p:spPr>
          <a:xfrm>
            <a:off x="6773849" y="4584819"/>
            <a:ext cx="10535466" cy="153747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u.size&lt;=m.size?</a:t>
            </a:r>
          </a:p>
        </p:txBody>
      </p:sp>
      <p:sp>
        <p:nvSpPr>
          <p:cNvPr id="139" name="m.size-u.size&lt;=size?"/>
          <p:cNvSpPr/>
          <p:nvPr/>
        </p:nvSpPr>
        <p:spPr>
          <a:xfrm>
            <a:off x="6784684" y="6892455"/>
            <a:ext cx="10535466" cy="15826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m.size-u.size&lt;=size?</a:t>
            </a:r>
          </a:p>
        </p:txBody>
      </p:sp>
      <p:sp>
        <p:nvSpPr>
          <p:cNvPr id="140" name="将该分区分配给请求者修改有关数据结构"/>
          <p:cNvSpPr/>
          <p:nvPr/>
        </p:nvSpPr>
        <p:spPr>
          <a:xfrm>
            <a:off x="7566712" y="10607968"/>
            <a:ext cx="8996810" cy="85675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将该分区分配给请求者修改有关数据结构</a:t>
            </a:r>
          </a:p>
        </p:txBody>
      </p:sp>
      <p:sp>
        <p:nvSpPr>
          <p:cNvPr id="141" name="返回"/>
          <p:cNvSpPr/>
          <p:nvPr/>
        </p:nvSpPr>
        <p:spPr>
          <a:xfrm>
            <a:off x="10679439" y="12071543"/>
            <a:ext cx="2393708" cy="856755"/>
          </a:xfrm>
          <a:prstGeom prst="roundRect">
            <a:avLst>
              <a:gd name="adj" fmla="val 2223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返回</a:t>
            </a:r>
          </a:p>
        </p:txBody>
      </p:sp>
      <p:sp>
        <p:nvSpPr>
          <p:cNvPr id="142" name="返回"/>
          <p:cNvSpPr/>
          <p:nvPr/>
        </p:nvSpPr>
        <p:spPr>
          <a:xfrm>
            <a:off x="19387762" y="2506381"/>
            <a:ext cx="2393708" cy="856755"/>
          </a:xfrm>
          <a:prstGeom prst="roundRect">
            <a:avLst>
              <a:gd name="adj" fmla="val 2223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600">
                <a:solidFill>
                  <a:srgbClr val="FFFFFF"/>
                </a:solidFill>
              </a:defRPr>
            </a:lvl1pPr>
          </a:lstStyle>
          <a:p>
            <a:r>
              <a:t>返回</a:t>
            </a:r>
          </a:p>
        </p:txBody>
      </p:sp>
      <p:sp>
        <p:nvSpPr>
          <p:cNvPr id="143" name="线条"/>
          <p:cNvSpPr/>
          <p:nvPr/>
        </p:nvSpPr>
        <p:spPr>
          <a:xfrm>
            <a:off x="12052417" y="6081059"/>
            <a:ext cx="1" cy="856754"/>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44" name="N"/>
          <p:cNvSpPr/>
          <p:nvPr/>
        </p:nvSpPr>
        <p:spPr>
          <a:xfrm>
            <a:off x="17509734" y="4294226"/>
            <a:ext cx="5728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a:t>
            </a:r>
          </a:p>
        </p:txBody>
      </p:sp>
      <p:sp>
        <p:nvSpPr>
          <p:cNvPr id="145" name="Y"/>
          <p:cNvSpPr/>
          <p:nvPr/>
        </p:nvSpPr>
        <p:spPr>
          <a:xfrm>
            <a:off x="12231956" y="6147644"/>
            <a:ext cx="53784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Y</a:t>
            </a:r>
          </a:p>
        </p:txBody>
      </p:sp>
      <p:sp>
        <p:nvSpPr>
          <p:cNvPr id="146" name="N"/>
          <p:cNvSpPr/>
          <p:nvPr/>
        </p:nvSpPr>
        <p:spPr>
          <a:xfrm>
            <a:off x="12214438" y="8373520"/>
            <a:ext cx="5728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N</a:t>
            </a:r>
          </a:p>
        </p:txBody>
      </p:sp>
      <p:sp>
        <p:nvSpPr>
          <p:cNvPr id="147" name="线条"/>
          <p:cNvSpPr/>
          <p:nvPr/>
        </p:nvSpPr>
        <p:spPr>
          <a:xfrm>
            <a:off x="17276119" y="5366256"/>
            <a:ext cx="5089493" cy="1"/>
          </a:xfrm>
          <a:prstGeom prst="line">
            <a:avLst/>
          </a:prstGeom>
          <a:ln w="50800">
            <a:solidFill>
              <a:srgbClr val="000000"/>
            </a:solidFill>
            <a:miter lim="400000"/>
          </a:ln>
        </p:spPr>
        <p:txBody>
          <a:bodyPr lIns="50800" tIns="50800" rIns="50800" bIns="50800" anchor="ctr"/>
          <a:lstStyle/>
          <a:p>
            <a:pPr>
              <a:defRPr sz="3200"/>
            </a:pPr>
            <a:endParaRPr/>
          </a:p>
        </p:txBody>
      </p:sp>
      <p:sp>
        <p:nvSpPr>
          <p:cNvPr id="148" name="线条"/>
          <p:cNvSpPr/>
          <p:nvPr/>
        </p:nvSpPr>
        <p:spPr>
          <a:xfrm>
            <a:off x="17276119" y="7683785"/>
            <a:ext cx="4070086" cy="1"/>
          </a:xfrm>
          <a:prstGeom prst="line">
            <a:avLst/>
          </a:prstGeom>
          <a:ln w="50800">
            <a:solidFill>
              <a:srgbClr val="000000"/>
            </a:solidFill>
            <a:miter lim="400000"/>
          </a:ln>
        </p:spPr>
        <p:txBody>
          <a:bodyPr lIns="50800" tIns="50800" rIns="50800" bIns="50800" anchor="ctr"/>
          <a:lstStyle/>
          <a:p>
            <a:pPr>
              <a:defRPr sz="3200"/>
            </a:pPr>
            <a:endParaRPr/>
          </a:p>
        </p:txBody>
      </p:sp>
      <p:sp>
        <p:nvSpPr>
          <p:cNvPr id="149" name="线条"/>
          <p:cNvSpPr/>
          <p:nvPr/>
        </p:nvSpPr>
        <p:spPr>
          <a:xfrm>
            <a:off x="21323472" y="9973063"/>
            <a:ext cx="1" cy="1097771"/>
          </a:xfrm>
          <a:prstGeom prst="line">
            <a:avLst/>
          </a:prstGeom>
          <a:ln w="50800">
            <a:solidFill>
              <a:srgbClr val="000000"/>
            </a:solidFill>
            <a:miter lim="400000"/>
          </a:ln>
        </p:spPr>
        <p:txBody>
          <a:bodyPr lIns="50800" tIns="50800" rIns="50800" bIns="50800" anchor="ctr"/>
          <a:lstStyle/>
          <a:p>
            <a:pPr>
              <a:defRPr sz="3200"/>
            </a:pPr>
            <a:endParaRPr/>
          </a:p>
        </p:txBody>
      </p:sp>
      <p:sp>
        <p:nvSpPr>
          <p:cNvPr id="150" name="u.size进程申请的空间大小"/>
          <p:cNvSpPr/>
          <p:nvPr/>
        </p:nvSpPr>
        <p:spPr>
          <a:xfrm>
            <a:off x="611490" y="4166608"/>
            <a:ext cx="7192976"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u.size进程申请的空间大小</a:t>
            </a:r>
          </a:p>
        </p:txBody>
      </p:sp>
      <p:sp>
        <p:nvSpPr>
          <p:cNvPr id="151" name="m.size当前结点对应空闲分区大小"/>
          <p:cNvSpPr/>
          <p:nvPr/>
        </p:nvSpPr>
        <p:spPr>
          <a:xfrm>
            <a:off x="611490" y="5924210"/>
            <a:ext cx="9190636"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m.size当前结点对应空闲分区大小</a:t>
            </a:r>
          </a:p>
        </p:txBody>
      </p:sp>
      <p:sp>
        <p:nvSpPr>
          <p:cNvPr id="152" name="size阈值"/>
          <p:cNvSpPr/>
          <p:nvPr/>
        </p:nvSpPr>
        <p:spPr>
          <a:xfrm>
            <a:off x="611490" y="7620910"/>
            <a:ext cx="241737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4800"/>
            </a:lvl1pPr>
          </a:lstStyle>
          <a:p>
            <a:r>
              <a:t>size阈值</a:t>
            </a:r>
          </a:p>
        </p:txBody>
      </p:sp>
      <p:sp>
        <p:nvSpPr>
          <p:cNvPr id="15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pic>
        <p:nvPicPr>
          <p:cNvPr id="154" name="屏幕快照 2019-03-06 下午2.53.36.png" descr="屏幕快照 2019-03-06 下午2.53.36.png"/>
          <p:cNvPicPr>
            <a:picLocks noChangeAspect="1"/>
          </p:cNvPicPr>
          <p:nvPr/>
        </p:nvPicPr>
        <p:blipFill>
          <a:blip r:embed="rId3">
            <a:extLst/>
          </a:blip>
          <a:stretch>
            <a:fillRect/>
          </a:stretch>
        </p:blipFill>
        <p:spPr>
          <a:xfrm>
            <a:off x="22519661" y="14037"/>
            <a:ext cx="1772781" cy="856755"/>
          </a:xfrm>
          <a:prstGeom prst="rect">
            <a:avLst/>
          </a:prstGeom>
          <a:ln w="12700">
            <a:miter lim="400000"/>
          </a:ln>
        </p:spPr>
      </p:pic>
    </p:spTree>
    <p:extLst>
      <p:ext uri="{BB962C8B-B14F-4D97-AF65-F5344CB8AC3E}">
        <p14:creationId xmlns:p14="http://schemas.microsoft.com/office/powerpoint/2010/main" val="11106771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 name="Chapter 3 进程调度与死锁"/>
          <p:cNvSpPr/>
          <p:nvPr/>
        </p:nvSpPr>
        <p:spPr>
          <a:xfrm>
            <a:off x="9821366" y="12765819"/>
            <a:ext cx="4741268"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3 进程调度与死锁</a:t>
            </a:r>
          </a:p>
        </p:txBody>
      </p:sp>
      <p:sp>
        <p:nvSpPr>
          <p:cNvPr id="2174" name="第六节 死锁"/>
          <p:cNvSpPr/>
          <p:nvPr/>
        </p:nvSpPr>
        <p:spPr>
          <a:xfrm>
            <a:off x="11077178" y="105864"/>
            <a:ext cx="22296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第六节 死锁</a:t>
            </a:r>
          </a:p>
        </p:txBody>
      </p:sp>
      <p:sp>
        <p:nvSpPr>
          <p:cNvPr id="2175" name="死锁的检测"/>
          <p:cNvSpPr/>
          <p:nvPr/>
        </p:nvSpPr>
        <p:spPr>
          <a:xfrm>
            <a:off x="871394" y="561414"/>
            <a:ext cx="3416301" cy="10287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b="1">
                <a:solidFill>
                  <a:srgbClr val="FFFFFF"/>
                </a:solidFill>
                <a:latin typeface="Helvetica"/>
                <a:ea typeface="Helvetica"/>
                <a:cs typeface="Helvetica"/>
                <a:sym typeface="Helvetica"/>
              </a:defRPr>
            </a:lvl1pPr>
          </a:lstStyle>
          <a:p>
            <a:r>
              <a:t>死锁的检测</a:t>
            </a:r>
          </a:p>
        </p:txBody>
      </p:sp>
      <p:grpSp>
        <p:nvGrpSpPr>
          <p:cNvPr id="2181" name="资源分配图"/>
          <p:cNvGrpSpPr/>
          <p:nvPr/>
        </p:nvGrpSpPr>
        <p:grpSpPr>
          <a:xfrm>
            <a:off x="858694" y="7009343"/>
            <a:ext cx="3441701" cy="1143001"/>
            <a:chOff x="0" y="0"/>
            <a:chExt cx="3441700" cy="1143000"/>
          </a:xfrm>
        </p:grpSpPr>
        <p:sp>
          <p:nvSpPr>
            <p:cNvPr id="2180" name="资源分配图"/>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资源分配图</a:t>
              </a:r>
            </a:p>
          </p:txBody>
        </p:sp>
        <p:pic>
          <p:nvPicPr>
            <p:cNvPr id="2179" name="资源分配图" descr="资源分配图"/>
            <p:cNvPicPr>
              <a:picLocks/>
            </p:cNvPicPr>
            <p:nvPr/>
          </p:nvPicPr>
          <p:blipFill>
            <a:blip r:embed="rId4">
              <a:extLst/>
            </a:blip>
            <a:stretch>
              <a:fillRect/>
            </a:stretch>
          </p:blipFill>
          <p:spPr>
            <a:xfrm>
              <a:off x="0" y="-1"/>
              <a:ext cx="3441701" cy="1143001"/>
            </a:xfrm>
            <a:prstGeom prst="rect">
              <a:avLst/>
            </a:prstGeom>
            <a:effectLst/>
          </p:spPr>
        </p:pic>
      </p:grpSp>
      <p:grpSp>
        <p:nvGrpSpPr>
          <p:cNvPr id="2184" name="死锁定理"/>
          <p:cNvGrpSpPr/>
          <p:nvPr/>
        </p:nvGrpSpPr>
        <p:grpSpPr>
          <a:xfrm>
            <a:off x="870156" y="11027502"/>
            <a:ext cx="2806702" cy="1143001"/>
            <a:chOff x="0" y="0"/>
            <a:chExt cx="2806700" cy="1143000"/>
          </a:xfrm>
        </p:grpSpPr>
        <p:sp>
          <p:nvSpPr>
            <p:cNvPr id="2183" name="死锁定理"/>
            <p:cNvSpPr/>
            <p:nvPr/>
          </p:nvSpPr>
          <p:spPr>
            <a:xfrm>
              <a:off x="38100" y="38100"/>
              <a:ext cx="273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死锁定理</a:t>
              </a:r>
            </a:p>
          </p:txBody>
        </p:sp>
        <p:pic>
          <p:nvPicPr>
            <p:cNvPr id="2182" name="死锁定理" descr="死锁定理"/>
            <p:cNvPicPr>
              <a:picLocks/>
            </p:cNvPicPr>
            <p:nvPr/>
          </p:nvPicPr>
          <p:blipFill>
            <a:blip r:embed="rId5">
              <a:extLst/>
            </a:blip>
            <a:stretch>
              <a:fillRect/>
            </a:stretch>
          </p:blipFill>
          <p:spPr>
            <a:xfrm>
              <a:off x="-1" y="-1"/>
              <a:ext cx="2806702" cy="1143001"/>
            </a:xfrm>
            <a:prstGeom prst="rect">
              <a:avLst/>
            </a:prstGeom>
            <a:effectLst/>
          </p:spPr>
        </p:pic>
      </p:grpSp>
      <p:sp>
        <p:nvSpPr>
          <p:cNvPr id="2185" name="死锁可能发生的频率"/>
          <p:cNvSpPr/>
          <p:nvPr/>
        </p:nvSpPr>
        <p:spPr>
          <a:xfrm>
            <a:off x="7524587" y="2558738"/>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死锁可能发生的频率</a:t>
            </a:r>
          </a:p>
        </p:txBody>
      </p:sp>
      <p:sp>
        <p:nvSpPr>
          <p:cNvPr id="2186" name="死锁发生时受影响的进程数量"/>
          <p:cNvSpPr/>
          <p:nvPr/>
        </p:nvSpPr>
        <p:spPr>
          <a:xfrm>
            <a:off x="7524587" y="3576030"/>
            <a:ext cx="836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死锁发生时受影响的进程数量</a:t>
            </a:r>
          </a:p>
        </p:txBody>
      </p:sp>
      <p:pic>
        <p:nvPicPr>
          <p:cNvPr id="17" name="图片 16"/>
          <p:cNvPicPr>
            <a:picLocks noChangeAspect="1"/>
          </p:cNvPicPr>
          <p:nvPr/>
        </p:nvPicPr>
        <p:blipFill>
          <a:blip r:embed="rId6"/>
          <a:stretch>
            <a:fillRect/>
          </a:stretch>
        </p:blipFill>
        <p:spPr>
          <a:xfrm>
            <a:off x="20193000" y="850715"/>
            <a:ext cx="3352800" cy="1346200"/>
          </a:xfrm>
          <a:prstGeom prst="rect">
            <a:avLst/>
          </a:prstGeom>
        </p:spPr>
      </p:pic>
      <p:sp>
        <p:nvSpPr>
          <p:cNvPr id="18" name="3.6.4.0 死锁的检测和解除"/>
          <p:cNvSpPr/>
          <p:nvPr/>
        </p:nvSpPr>
        <p:spPr>
          <a:xfrm>
            <a:off x="69086" y="59914"/>
            <a:ext cx="3795911" cy="471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2400">
                <a:solidFill>
                  <a:schemeClr val="bg1">
                    <a:lumMod val="75000"/>
                  </a:schemeClr>
                </a:solidFill>
                <a:latin typeface="SimSun" charset="-122"/>
                <a:ea typeface="SimSun" charset="-122"/>
                <a:cs typeface="SimSun" charset="-122"/>
              </a:rPr>
              <a:t>3.6.4.0 死锁的检测和解除</a:t>
            </a:r>
          </a:p>
        </p:txBody>
      </p:sp>
      <p:grpSp>
        <p:nvGrpSpPr>
          <p:cNvPr id="19" name="何时调用检测算法"/>
          <p:cNvGrpSpPr/>
          <p:nvPr/>
        </p:nvGrpSpPr>
        <p:grpSpPr>
          <a:xfrm>
            <a:off x="809057" y="2991184"/>
            <a:ext cx="5346701" cy="1143001"/>
            <a:chOff x="0" y="0"/>
            <a:chExt cx="5346700" cy="1143000"/>
          </a:xfrm>
        </p:grpSpPr>
        <p:sp>
          <p:nvSpPr>
            <p:cNvPr id="20" name="何时调用检测算法"/>
            <p:cNvSpPr/>
            <p:nvPr/>
          </p:nvSpPr>
          <p:spPr>
            <a:xfrm>
              <a:off x="38100" y="38100"/>
              <a:ext cx="5270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何时调用检测算法</a:t>
              </a:r>
            </a:p>
          </p:txBody>
        </p:sp>
        <p:pic>
          <p:nvPicPr>
            <p:cNvPr id="21" name="何时调用检测算法" descr="何时调用检测算法"/>
            <p:cNvPicPr>
              <a:picLocks/>
            </p:cNvPicPr>
            <p:nvPr/>
          </p:nvPicPr>
          <p:blipFill>
            <a:blip r:embed="rId7">
              <a:alphaModFix amt="19537"/>
              <a:extLst/>
            </a:blip>
            <a:stretch>
              <a:fillRect/>
            </a:stretch>
          </p:blipFill>
          <p:spPr>
            <a:xfrm>
              <a:off x="0" y="-1"/>
              <a:ext cx="5346701" cy="1143001"/>
            </a:xfrm>
            <a:prstGeom prst="rect">
              <a:avLst/>
            </a:prstGeom>
            <a:ln w="50800" cmpd="sng">
              <a:solidFill>
                <a:schemeClr val="tx1"/>
              </a:solidFill>
              <a:prstDash val="solid"/>
            </a:ln>
            <a:effectLst/>
          </p:spPr>
        </p:pic>
      </p:grpSp>
    </p:spTree>
    <p:extLst>
      <p:ext uri="{BB962C8B-B14F-4D97-AF65-F5344CB8AC3E}">
        <p14:creationId xmlns:p14="http://schemas.microsoft.com/office/powerpoint/2010/main" val="106173536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5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58"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159" name="首次适应算法"/>
          <p:cNvSpPr/>
          <p:nvPr/>
        </p:nvSpPr>
        <p:spPr>
          <a:xfrm>
            <a:off x="860814" y="3455097"/>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160"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161" name="循环首次适应算法"/>
          <p:cNvSpPr/>
          <p:nvPr/>
        </p:nvSpPr>
        <p:spPr>
          <a:xfrm>
            <a:off x="811098" y="6477235"/>
            <a:ext cx="521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162" name="最佳适应算法"/>
          <p:cNvSpPr/>
          <p:nvPr/>
        </p:nvSpPr>
        <p:spPr>
          <a:xfrm>
            <a:off x="860814" y="9594678"/>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163" name="4.3.3.3 动态分区分配算法"/>
          <p:cNvSpPr/>
          <p:nvPr/>
        </p:nvSpPr>
        <p:spPr>
          <a:xfrm>
            <a:off x="129451" y="23513"/>
            <a:ext cx="287258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lumMod val="90000"/>
                  </a:schemeClr>
                </a:solidFill>
                <a:latin typeface="SimSun" charset="-122"/>
                <a:ea typeface="SimSun" charset="-122"/>
                <a:cs typeface="SimSun" charset="-122"/>
              </a:rPr>
              <a:t>4.3.3.3 动态分区分配算法</a:t>
            </a:r>
          </a:p>
        </p:txBody>
      </p:sp>
      <p:pic>
        <p:nvPicPr>
          <p:cNvPr id="164"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Tree>
    <p:extLst>
      <p:ext uri="{BB962C8B-B14F-4D97-AF65-F5344CB8AC3E}">
        <p14:creationId xmlns:p14="http://schemas.microsoft.com/office/powerpoint/2010/main" val="122303394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67"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68"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169" name="首次适应算法"/>
          <p:cNvSpPr/>
          <p:nvPr/>
        </p:nvSpPr>
        <p:spPr>
          <a:xfrm>
            <a:off x="860814" y="3455097"/>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170"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171" name="循环首次适应算法"/>
          <p:cNvSpPr/>
          <p:nvPr/>
        </p:nvSpPr>
        <p:spPr>
          <a:xfrm>
            <a:off x="811098" y="6477235"/>
            <a:ext cx="5219701" cy="1016001"/>
          </a:xfrm>
          <a:prstGeom prst="rect">
            <a:avLst/>
          </a:prstGeom>
          <a:ln w="25400">
            <a:solidFill>
              <a:srgbClr val="000000">
                <a:alpha val="19760"/>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172" name="最佳适应算法"/>
          <p:cNvSpPr/>
          <p:nvPr/>
        </p:nvSpPr>
        <p:spPr>
          <a:xfrm>
            <a:off x="860814" y="9594678"/>
            <a:ext cx="3949701" cy="1016001"/>
          </a:xfrm>
          <a:prstGeom prst="rect">
            <a:avLst/>
          </a:prstGeom>
          <a:ln w="25400">
            <a:solidFill>
              <a:srgbClr val="000000">
                <a:alpha val="19760"/>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173" name="空闲分区链以地址递增的顺序链接…"/>
          <p:cNvSpPr/>
          <p:nvPr/>
        </p:nvSpPr>
        <p:spPr>
          <a:xfrm>
            <a:off x="6774876" y="1616232"/>
            <a:ext cx="10026921" cy="50495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4800"/>
            </a:pPr>
            <a:r>
              <a:t>空闲分区链以</a:t>
            </a:r>
            <a:r>
              <a:rPr b="1">
                <a:solidFill>
                  <a:schemeClr val="accent5"/>
                </a:solidFill>
                <a:latin typeface="Helvetica"/>
                <a:ea typeface="Helvetica"/>
                <a:cs typeface="Helvetica"/>
                <a:sym typeface="Helvetica"/>
              </a:rPr>
              <a:t>地址递增</a:t>
            </a:r>
            <a:r>
              <a:t>的顺序链接</a:t>
            </a:r>
          </a:p>
          <a:p>
            <a:pPr>
              <a:lnSpc>
                <a:spcPct val="120000"/>
              </a:lnSpc>
              <a:defRPr sz="4800"/>
            </a:pPr>
            <a:r>
              <a:t>从</a:t>
            </a:r>
            <a:r>
              <a:rPr b="1">
                <a:solidFill>
                  <a:schemeClr val="accent5"/>
                </a:solidFill>
                <a:latin typeface="Helvetica"/>
                <a:ea typeface="Helvetica"/>
                <a:cs typeface="Helvetica"/>
                <a:sym typeface="Helvetica"/>
              </a:rPr>
              <a:t>链首</a:t>
            </a:r>
            <a:r>
              <a:t>开始查找</a:t>
            </a:r>
          </a:p>
          <a:p>
            <a:pPr>
              <a:lnSpc>
                <a:spcPct val="120000"/>
              </a:lnSpc>
              <a:defRPr sz="4800"/>
            </a:pPr>
            <a:r>
              <a:t>直至找到</a:t>
            </a:r>
            <a:r>
              <a:rPr b="1">
                <a:solidFill>
                  <a:schemeClr val="accent5"/>
                </a:solidFill>
                <a:latin typeface="Helvetica"/>
                <a:ea typeface="Helvetica"/>
                <a:cs typeface="Helvetica"/>
                <a:sym typeface="Helvetica"/>
              </a:rPr>
              <a:t>第一个满足要求</a:t>
            </a:r>
            <a:r>
              <a:t>的空闲分区</a:t>
            </a:r>
          </a:p>
          <a:p>
            <a:pPr>
              <a:lnSpc>
                <a:spcPct val="120000"/>
              </a:lnSpc>
              <a:defRPr sz="4800"/>
            </a:pPr>
            <a:r>
              <a:t>从该分区中划出一块内存给进程</a:t>
            </a:r>
          </a:p>
          <a:p>
            <a:pPr>
              <a:lnSpc>
                <a:spcPct val="120000"/>
              </a:lnSpc>
              <a:defRPr sz="4800"/>
            </a:pPr>
            <a:r>
              <a:t>剩下的仍留在空闲链中</a:t>
            </a:r>
          </a:p>
        </p:txBody>
      </p:sp>
      <p:pic>
        <p:nvPicPr>
          <p:cNvPr id="175"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
        <p:nvSpPr>
          <p:cNvPr id="12" name="4.3.3.3 动态分区分配算法"/>
          <p:cNvSpPr/>
          <p:nvPr/>
        </p:nvSpPr>
        <p:spPr>
          <a:xfrm>
            <a:off x="129451" y="23513"/>
            <a:ext cx="2872581"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800">
                <a:solidFill>
                  <a:schemeClr val="bg2">
                    <a:lumMod val="90000"/>
                  </a:schemeClr>
                </a:solidFill>
                <a:latin typeface="SimSun" charset="-122"/>
                <a:ea typeface="SimSun" charset="-122"/>
                <a:cs typeface="SimSun" charset="-122"/>
              </a:rPr>
              <a:t>4.3.3.3 动态分区分配算法</a:t>
            </a:r>
          </a:p>
        </p:txBody>
      </p:sp>
    </p:spTree>
    <p:extLst>
      <p:ext uri="{BB962C8B-B14F-4D97-AF65-F5344CB8AC3E}">
        <p14:creationId xmlns:p14="http://schemas.microsoft.com/office/powerpoint/2010/main" val="196544414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7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7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182" name="例题精讲✍️"/>
          <p:cNvGrpSpPr/>
          <p:nvPr/>
        </p:nvGrpSpPr>
        <p:grpSpPr>
          <a:xfrm>
            <a:off x="546771" y="459108"/>
            <a:ext cx="3441701" cy="1143001"/>
            <a:chOff x="0" y="0"/>
            <a:chExt cx="3441700" cy="1143000"/>
          </a:xfrm>
        </p:grpSpPr>
        <p:sp>
          <p:nvSpPr>
            <p:cNvPr id="181"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180"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183"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184"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185"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6"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7"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188"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189" name="20KB:120KB"/>
          <p:cNvSpPr/>
          <p:nvPr/>
        </p:nvSpPr>
        <p:spPr>
          <a:xfrm>
            <a:off x="228043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20KB:120KB</a:t>
            </a:r>
          </a:p>
        </p:txBody>
      </p:sp>
      <p:sp>
        <p:nvSpPr>
          <p:cNvPr id="190" name="200KB:100KB"/>
          <p:cNvSpPr/>
          <p:nvPr/>
        </p:nvSpPr>
        <p:spPr>
          <a:xfrm>
            <a:off x="6885427" y="4738289"/>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191" name="400KB:60KB"/>
          <p:cNvSpPr/>
          <p:nvPr/>
        </p:nvSpPr>
        <p:spPr>
          <a:xfrm>
            <a:off x="1161814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192"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193" name="若某进程p1先申请大小为30KB的内存空间，随后进程p2再申请大小为20KB的内存空间，画出给p1分配完之后的空闲链和给p2分配完的空闲链。…"/>
          <p:cNvSpPr/>
          <p:nvPr/>
        </p:nvSpPr>
        <p:spPr>
          <a:xfrm>
            <a:off x="848354" y="6229133"/>
            <a:ext cx="23115241"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若某进程p1先申请大小为30KB的内存空间，随后进程p2再申请大小为20KB的内存空间，画出给p1分配完之后的空闲链和给p2分配完的空闲链。</a:t>
            </a:r>
          </a:p>
          <a:p>
            <a:pPr algn="l"/>
            <a:endParaRPr/>
          </a:p>
          <a:p>
            <a:pPr algn="l"/>
            <a:r>
              <a:t>若系统采用首次适应算法；</a:t>
            </a:r>
          </a:p>
          <a:p>
            <a:pPr algn="l"/>
            <a:r>
              <a:t>若系统采用循环首次适应算法；</a:t>
            </a:r>
          </a:p>
          <a:p>
            <a:pPr algn="l"/>
            <a:r>
              <a:t>若系统采用最佳适应算法；</a:t>
            </a:r>
          </a:p>
        </p:txBody>
      </p:sp>
      <p:sp>
        <p:nvSpPr>
          <p:cNvPr id="19"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62625324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19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197"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200" name="例题精讲✍️"/>
          <p:cNvGrpSpPr/>
          <p:nvPr/>
        </p:nvGrpSpPr>
        <p:grpSpPr>
          <a:xfrm>
            <a:off x="546771" y="459108"/>
            <a:ext cx="3441701" cy="1143001"/>
            <a:chOff x="0" y="0"/>
            <a:chExt cx="3441700" cy="1143000"/>
          </a:xfrm>
        </p:grpSpPr>
        <p:sp>
          <p:nvSpPr>
            <p:cNvPr id="199"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198"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201"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02"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03"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04"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05"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06"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07" name="20KB:120KB"/>
          <p:cNvSpPr/>
          <p:nvPr/>
        </p:nvSpPr>
        <p:spPr>
          <a:xfrm>
            <a:off x="228043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20KB:120KB</a:t>
            </a:r>
          </a:p>
        </p:txBody>
      </p:sp>
      <p:sp>
        <p:nvSpPr>
          <p:cNvPr id="208" name="200KB:100KB"/>
          <p:cNvSpPr/>
          <p:nvPr/>
        </p:nvSpPr>
        <p:spPr>
          <a:xfrm>
            <a:off x="6885427" y="4738289"/>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09" name="400KB:60KB"/>
          <p:cNvSpPr/>
          <p:nvPr/>
        </p:nvSpPr>
        <p:spPr>
          <a:xfrm>
            <a:off x="1161814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210" name="若系统采用首次适应算法："/>
          <p:cNvSpPr/>
          <p:nvPr/>
        </p:nvSpPr>
        <p:spPr>
          <a:xfrm>
            <a:off x="822907" y="622913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首次适应算法：</a:t>
            </a:r>
          </a:p>
        </p:txBody>
      </p:sp>
      <p:sp>
        <p:nvSpPr>
          <p:cNvPr id="211"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212"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213"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214"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215"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23"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62096838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7"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18"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19"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222" name="例题精讲✍️"/>
          <p:cNvGrpSpPr/>
          <p:nvPr/>
        </p:nvGrpSpPr>
        <p:grpSpPr>
          <a:xfrm>
            <a:off x="546771" y="459108"/>
            <a:ext cx="3441701" cy="1143001"/>
            <a:chOff x="0" y="0"/>
            <a:chExt cx="3441700" cy="1143000"/>
          </a:xfrm>
        </p:grpSpPr>
        <p:sp>
          <p:nvSpPr>
            <p:cNvPr id="221"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220"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223"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24"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25"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6"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7"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28"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29" name="20KB:120KB"/>
          <p:cNvSpPr/>
          <p:nvPr/>
        </p:nvSpPr>
        <p:spPr>
          <a:xfrm>
            <a:off x="228043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20KB:120KB</a:t>
            </a:r>
          </a:p>
        </p:txBody>
      </p:sp>
      <p:sp>
        <p:nvSpPr>
          <p:cNvPr id="230" name="200KB:100KB"/>
          <p:cNvSpPr/>
          <p:nvPr/>
        </p:nvSpPr>
        <p:spPr>
          <a:xfrm>
            <a:off x="6885427" y="4738289"/>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31" name="400KB:60KB"/>
          <p:cNvSpPr/>
          <p:nvPr/>
        </p:nvSpPr>
        <p:spPr>
          <a:xfrm>
            <a:off x="1161814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232"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233"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234"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235"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236" name="若系统采用首次适应算法："/>
          <p:cNvSpPr/>
          <p:nvPr/>
        </p:nvSpPr>
        <p:spPr>
          <a:xfrm>
            <a:off x="822907" y="622913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首次适应算法：</a:t>
            </a:r>
          </a:p>
        </p:txBody>
      </p:sp>
      <p:sp>
        <p:nvSpPr>
          <p:cNvPr id="237"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238" name="矩形"/>
          <p:cNvSpPr/>
          <p:nvPr/>
        </p:nvSpPr>
        <p:spPr>
          <a:xfrm>
            <a:off x="2842772"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39" name="矩形"/>
          <p:cNvSpPr/>
          <p:nvPr/>
        </p:nvSpPr>
        <p:spPr>
          <a:xfrm>
            <a:off x="762429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40" name="线条"/>
          <p:cNvSpPr/>
          <p:nvPr/>
        </p:nvSpPr>
        <p:spPr>
          <a:xfrm>
            <a:off x="5489274"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41" name="线条"/>
          <p:cNvSpPr/>
          <p:nvPr/>
        </p:nvSpPr>
        <p:spPr>
          <a:xfrm>
            <a:off x="755873"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42" name="矩形"/>
          <p:cNvSpPr/>
          <p:nvPr/>
        </p:nvSpPr>
        <p:spPr>
          <a:xfrm>
            <a:off x="1242932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43" name="线条"/>
          <p:cNvSpPr/>
          <p:nvPr/>
        </p:nvSpPr>
        <p:spPr>
          <a:xfrm>
            <a:off x="10294304" y="8677167"/>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44" name="50KB:90KB"/>
          <p:cNvSpPr/>
          <p:nvPr/>
        </p:nvSpPr>
        <p:spPr>
          <a:xfrm>
            <a:off x="2383576" y="9512544"/>
            <a:ext cx="357269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50KB:90KB</a:t>
            </a:r>
          </a:p>
        </p:txBody>
      </p:sp>
      <p:sp>
        <p:nvSpPr>
          <p:cNvPr id="245" name="200KB:100KB"/>
          <p:cNvSpPr/>
          <p:nvPr/>
        </p:nvSpPr>
        <p:spPr>
          <a:xfrm>
            <a:off x="6899760" y="9363705"/>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46" name="400KB:60KB"/>
          <p:cNvSpPr/>
          <p:nvPr/>
        </p:nvSpPr>
        <p:spPr>
          <a:xfrm>
            <a:off x="11754320" y="9363705"/>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3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99255550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4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5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253" name="例题精讲✍️"/>
          <p:cNvGrpSpPr/>
          <p:nvPr/>
        </p:nvGrpSpPr>
        <p:grpSpPr>
          <a:xfrm>
            <a:off x="546771" y="459108"/>
            <a:ext cx="3441701" cy="1143001"/>
            <a:chOff x="0" y="0"/>
            <a:chExt cx="3441700" cy="1143000"/>
          </a:xfrm>
        </p:grpSpPr>
        <p:sp>
          <p:nvSpPr>
            <p:cNvPr id="252"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251"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254"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55"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56"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7"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58"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59"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60" name="20KB:120KB"/>
          <p:cNvSpPr/>
          <p:nvPr/>
        </p:nvSpPr>
        <p:spPr>
          <a:xfrm>
            <a:off x="228043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20KB:120KB</a:t>
            </a:r>
          </a:p>
        </p:txBody>
      </p:sp>
      <p:sp>
        <p:nvSpPr>
          <p:cNvPr id="261" name="200KB:100KB"/>
          <p:cNvSpPr/>
          <p:nvPr/>
        </p:nvSpPr>
        <p:spPr>
          <a:xfrm>
            <a:off x="6885427" y="4738289"/>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62" name="400KB:60KB"/>
          <p:cNvSpPr/>
          <p:nvPr/>
        </p:nvSpPr>
        <p:spPr>
          <a:xfrm>
            <a:off x="11618145" y="4738289"/>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263" name="若系统采用首次适应算法："/>
          <p:cNvSpPr/>
          <p:nvPr/>
        </p:nvSpPr>
        <p:spPr>
          <a:xfrm>
            <a:off x="822907" y="622913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首次适应算法：</a:t>
            </a:r>
          </a:p>
        </p:txBody>
      </p:sp>
      <p:sp>
        <p:nvSpPr>
          <p:cNvPr id="264"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265"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266"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267"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268"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269" name="矩形"/>
          <p:cNvSpPr/>
          <p:nvPr/>
        </p:nvSpPr>
        <p:spPr>
          <a:xfrm>
            <a:off x="2842772"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70" name="矩形"/>
          <p:cNvSpPr/>
          <p:nvPr/>
        </p:nvSpPr>
        <p:spPr>
          <a:xfrm>
            <a:off x="762429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71" name="线条"/>
          <p:cNvSpPr/>
          <p:nvPr/>
        </p:nvSpPr>
        <p:spPr>
          <a:xfrm>
            <a:off x="5489274"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72" name="线条"/>
          <p:cNvSpPr/>
          <p:nvPr/>
        </p:nvSpPr>
        <p:spPr>
          <a:xfrm>
            <a:off x="755873"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73" name="矩形"/>
          <p:cNvSpPr/>
          <p:nvPr/>
        </p:nvSpPr>
        <p:spPr>
          <a:xfrm>
            <a:off x="1242932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74" name="线条"/>
          <p:cNvSpPr/>
          <p:nvPr/>
        </p:nvSpPr>
        <p:spPr>
          <a:xfrm>
            <a:off x="10294304" y="8677167"/>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75" name="50KB:90KB"/>
          <p:cNvSpPr/>
          <p:nvPr/>
        </p:nvSpPr>
        <p:spPr>
          <a:xfrm>
            <a:off x="2383576" y="9512544"/>
            <a:ext cx="3572694"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50KB:90KB</a:t>
            </a:r>
          </a:p>
        </p:txBody>
      </p:sp>
      <p:sp>
        <p:nvSpPr>
          <p:cNvPr id="276" name="200KB:100KB"/>
          <p:cNvSpPr/>
          <p:nvPr/>
        </p:nvSpPr>
        <p:spPr>
          <a:xfrm>
            <a:off x="6899760" y="9363705"/>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77" name="400KB:60KB"/>
          <p:cNvSpPr/>
          <p:nvPr/>
        </p:nvSpPr>
        <p:spPr>
          <a:xfrm>
            <a:off x="11754320" y="9363705"/>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278" name="矩形"/>
          <p:cNvSpPr/>
          <p:nvPr/>
        </p:nvSpPr>
        <p:spPr>
          <a:xfrm>
            <a:off x="8473584" y="10554673"/>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79" name="矩形"/>
          <p:cNvSpPr/>
          <p:nvPr/>
        </p:nvSpPr>
        <p:spPr>
          <a:xfrm>
            <a:off x="13255107" y="10554673"/>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80" name="线条"/>
          <p:cNvSpPr/>
          <p:nvPr/>
        </p:nvSpPr>
        <p:spPr>
          <a:xfrm>
            <a:off x="11120085" y="10888426"/>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1" name="线条"/>
          <p:cNvSpPr/>
          <p:nvPr/>
        </p:nvSpPr>
        <p:spPr>
          <a:xfrm>
            <a:off x="6386684" y="10888426"/>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2" name="矩形"/>
          <p:cNvSpPr/>
          <p:nvPr/>
        </p:nvSpPr>
        <p:spPr>
          <a:xfrm>
            <a:off x="18060137" y="10554673"/>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283" name="线条"/>
          <p:cNvSpPr/>
          <p:nvPr/>
        </p:nvSpPr>
        <p:spPr>
          <a:xfrm>
            <a:off x="15925116" y="10888426"/>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284" name="70KB:70KB"/>
          <p:cNvSpPr/>
          <p:nvPr/>
        </p:nvSpPr>
        <p:spPr>
          <a:xfrm>
            <a:off x="8014387" y="11723746"/>
            <a:ext cx="3572695"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70KB:70KB</a:t>
            </a:r>
          </a:p>
        </p:txBody>
      </p:sp>
      <p:sp>
        <p:nvSpPr>
          <p:cNvPr id="285" name="200KB:100KB"/>
          <p:cNvSpPr/>
          <p:nvPr/>
        </p:nvSpPr>
        <p:spPr>
          <a:xfrm>
            <a:off x="12530572" y="11723746"/>
            <a:ext cx="410337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200KB:100KB</a:t>
            </a:r>
          </a:p>
        </p:txBody>
      </p:sp>
      <p:sp>
        <p:nvSpPr>
          <p:cNvPr id="286" name="400KB:60KB"/>
          <p:cNvSpPr/>
          <p:nvPr/>
        </p:nvSpPr>
        <p:spPr>
          <a:xfrm>
            <a:off x="17577431" y="11723746"/>
            <a:ext cx="375031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400KB:60KB</a:t>
            </a:r>
          </a:p>
        </p:txBody>
      </p:sp>
      <p:sp>
        <p:nvSpPr>
          <p:cNvPr id="41"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02031398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8"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289"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290"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291" name="首次适应算法"/>
          <p:cNvSpPr/>
          <p:nvPr/>
        </p:nvSpPr>
        <p:spPr>
          <a:xfrm>
            <a:off x="860814" y="3455097"/>
            <a:ext cx="394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292"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293" name="循环首次适应算法"/>
          <p:cNvSpPr/>
          <p:nvPr/>
        </p:nvSpPr>
        <p:spPr>
          <a:xfrm>
            <a:off x="811098" y="6477235"/>
            <a:ext cx="5219701" cy="1016001"/>
          </a:xfrm>
          <a:prstGeom prst="rect">
            <a:avLst/>
          </a:prstGeom>
          <a:ln w="25400">
            <a:solidFill>
              <a:srgbClr val="000000">
                <a:alpha val="20164"/>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294" name="最佳适应算法"/>
          <p:cNvSpPr/>
          <p:nvPr/>
        </p:nvSpPr>
        <p:spPr>
          <a:xfrm>
            <a:off x="860814" y="9594678"/>
            <a:ext cx="3949701" cy="1016001"/>
          </a:xfrm>
          <a:prstGeom prst="rect">
            <a:avLst/>
          </a:prstGeom>
          <a:ln w="25400">
            <a:solidFill>
              <a:srgbClr val="000000">
                <a:alpha val="20164"/>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295" name="外部碎片"/>
          <p:cNvSpPr/>
          <p:nvPr/>
        </p:nvSpPr>
        <p:spPr>
          <a:xfrm>
            <a:off x="17533173" y="2776278"/>
            <a:ext cx="2654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外部碎片</a:t>
            </a:r>
          </a:p>
        </p:txBody>
      </p:sp>
      <p:sp>
        <p:nvSpPr>
          <p:cNvPr id="296" name="内部碎片"/>
          <p:cNvSpPr/>
          <p:nvPr/>
        </p:nvSpPr>
        <p:spPr>
          <a:xfrm>
            <a:off x="17533173" y="4156734"/>
            <a:ext cx="2654301" cy="990601"/>
          </a:xfrm>
          <a:prstGeom prst="rect">
            <a:avLst/>
          </a:prstGeom>
          <a:solidFill>
            <a:schemeClr val="accent3">
              <a:satOff val="18648"/>
              <a:lumOff val="5971"/>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内部碎片</a:t>
            </a:r>
          </a:p>
        </p:txBody>
      </p:sp>
      <p:pic>
        <p:nvPicPr>
          <p:cNvPr id="298"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
        <p:nvSpPr>
          <p:cNvPr id="299" name="空闲分区链以地址递增的顺序链接…"/>
          <p:cNvSpPr/>
          <p:nvPr/>
        </p:nvSpPr>
        <p:spPr>
          <a:xfrm>
            <a:off x="6774876" y="1616232"/>
            <a:ext cx="10026921" cy="504952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defRPr sz="4800"/>
            </a:pPr>
            <a:r>
              <a:t>空闲分区链以</a:t>
            </a:r>
            <a:r>
              <a:rPr b="1">
                <a:solidFill>
                  <a:schemeClr val="accent5"/>
                </a:solidFill>
                <a:latin typeface="Helvetica"/>
                <a:ea typeface="Helvetica"/>
                <a:cs typeface="Helvetica"/>
                <a:sym typeface="Helvetica"/>
              </a:rPr>
              <a:t>地址递增</a:t>
            </a:r>
            <a:r>
              <a:t>的顺序链接</a:t>
            </a:r>
          </a:p>
          <a:p>
            <a:pPr>
              <a:lnSpc>
                <a:spcPct val="120000"/>
              </a:lnSpc>
              <a:defRPr sz="4800"/>
            </a:pPr>
            <a:r>
              <a:t>从</a:t>
            </a:r>
            <a:r>
              <a:rPr b="1">
                <a:solidFill>
                  <a:schemeClr val="accent5"/>
                </a:solidFill>
                <a:latin typeface="Helvetica"/>
                <a:ea typeface="Helvetica"/>
                <a:cs typeface="Helvetica"/>
                <a:sym typeface="Helvetica"/>
              </a:rPr>
              <a:t>链首</a:t>
            </a:r>
            <a:r>
              <a:t>开始查找</a:t>
            </a:r>
          </a:p>
          <a:p>
            <a:pPr>
              <a:lnSpc>
                <a:spcPct val="120000"/>
              </a:lnSpc>
              <a:defRPr sz="4800"/>
            </a:pPr>
            <a:r>
              <a:t>直至找到</a:t>
            </a:r>
            <a:r>
              <a:rPr b="1">
                <a:solidFill>
                  <a:schemeClr val="accent5"/>
                </a:solidFill>
                <a:latin typeface="Helvetica"/>
                <a:ea typeface="Helvetica"/>
                <a:cs typeface="Helvetica"/>
                <a:sym typeface="Helvetica"/>
              </a:rPr>
              <a:t>第一个满足要求</a:t>
            </a:r>
            <a:r>
              <a:t>的空闲分区</a:t>
            </a:r>
          </a:p>
          <a:p>
            <a:pPr>
              <a:lnSpc>
                <a:spcPct val="120000"/>
              </a:lnSpc>
              <a:defRPr sz="4800"/>
            </a:pPr>
            <a:r>
              <a:t>从该分区中划出一块内存给进程</a:t>
            </a:r>
          </a:p>
          <a:p>
            <a:pPr>
              <a:lnSpc>
                <a:spcPct val="120000"/>
              </a:lnSpc>
              <a:defRPr sz="4800"/>
            </a:pPr>
            <a:r>
              <a:t>剩下的仍留在空闲链中</a:t>
            </a:r>
          </a:p>
        </p:txBody>
      </p:sp>
      <p:sp>
        <p:nvSpPr>
          <p:cNvPr id="14"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76029182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02"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03"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sp>
        <p:nvSpPr>
          <p:cNvPr id="304" name="首次适应算法"/>
          <p:cNvSpPr/>
          <p:nvPr/>
        </p:nvSpPr>
        <p:spPr>
          <a:xfrm>
            <a:off x="860814" y="3455097"/>
            <a:ext cx="394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首次适应算法</a:t>
            </a:r>
          </a:p>
        </p:txBody>
      </p:sp>
      <p:sp>
        <p:nvSpPr>
          <p:cNvPr id="305" name="动态分区分配算法"/>
          <p:cNvSpPr/>
          <p:nvPr/>
        </p:nvSpPr>
        <p:spPr>
          <a:xfrm>
            <a:off x="658960" y="432907"/>
            <a:ext cx="5981256" cy="127000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4800" b="1">
                <a:solidFill>
                  <a:srgbClr val="FFFFFF"/>
                </a:solidFill>
                <a:latin typeface="Helvetica"/>
                <a:ea typeface="Helvetica"/>
                <a:cs typeface="Helvetica"/>
                <a:sym typeface="Helvetica"/>
              </a:defRPr>
            </a:lvl1pPr>
          </a:lstStyle>
          <a:p>
            <a:r>
              <a:t>动态分区分配算法</a:t>
            </a:r>
          </a:p>
        </p:txBody>
      </p:sp>
      <p:sp>
        <p:nvSpPr>
          <p:cNvPr id="306" name="循环首次适应算法"/>
          <p:cNvSpPr/>
          <p:nvPr/>
        </p:nvSpPr>
        <p:spPr>
          <a:xfrm>
            <a:off x="811098" y="6477235"/>
            <a:ext cx="5219701" cy="10160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循环首次适应算法</a:t>
            </a:r>
          </a:p>
        </p:txBody>
      </p:sp>
      <p:sp>
        <p:nvSpPr>
          <p:cNvPr id="307" name="最佳适应算法"/>
          <p:cNvSpPr/>
          <p:nvPr/>
        </p:nvSpPr>
        <p:spPr>
          <a:xfrm>
            <a:off x="860814" y="9594678"/>
            <a:ext cx="3949701" cy="1016001"/>
          </a:xfrm>
          <a:prstGeom prst="rect">
            <a:avLst/>
          </a:prstGeom>
          <a:ln w="25400">
            <a:solidFill>
              <a:srgbClr val="000000">
                <a:alpha val="20358"/>
              </a:srgbClr>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最佳适应算法</a:t>
            </a:r>
          </a:p>
        </p:txBody>
      </p:sp>
      <p:sp>
        <p:nvSpPr>
          <p:cNvPr id="308" name="从上次找到的空闲分区的下一个空闲分区开始查找"/>
          <p:cNvSpPr/>
          <p:nvPr/>
        </p:nvSpPr>
        <p:spPr>
          <a:xfrm>
            <a:off x="7607029" y="6077185"/>
            <a:ext cx="7201594" cy="18161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从</a:t>
            </a:r>
            <a:r>
              <a:rPr b="1">
                <a:solidFill>
                  <a:schemeClr val="accent5"/>
                </a:solidFill>
                <a:latin typeface="Helvetica"/>
                <a:ea typeface="Helvetica"/>
                <a:cs typeface="Helvetica"/>
                <a:sym typeface="Helvetica"/>
              </a:rPr>
              <a:t>上次找到的</a:t>
            </a:r>
            <a:r>
              <a:t>空闲分区的</a:t>
            </a:r>
            <a:r>
              <a:rPr b="1">
                <a:solidFill>
                  <a:schemeClr val="accent5"/>
                </a:solidFill>
                <a:latin typeface="Helvetica"/>
                <a:ea typeface="Helvetica"/>
                <a:cs typeface="Helvetica"/>
                <a:sym typeface="Helvetica"/>
              </a:rPr>
              <a:t>下一个</a:t>
            </a:r>
            <a:r>
              <a:t>空闲分区开始查找</a:t>
            </a:r>
          </a:p>
        </p:txBody>
      </p:sp>
      <p:pic>
        <p:nvPicPr>
          <p:cNvPr id="310" name="屏幕快照 2019-03-06 下午2.53.36.png" descr="屏幕快照 2019-03-06 下午2.53.36.png"/>
          <p:cNvPicPr>
            <a:picLocks noChangeAspect="1"/>
          </p:cNvPicPr>
          <p:nvPr/>
        </p:nvPicPr>
        <p:blipFill>
          <a:blip r:embed="rId3">
            <a:extLst/>
          </a:blip>
          <a:stretch>
            <a:fillRect/>
          </a:stretch>
        </p:blipFill>
        <p:spPr>
          <a:xfrm>
            <a:off x="19417269" y="783953"/>
            <a:ext cx="4178301" cy="2019301"/>
          </a:xfrm>
          <a:prstGeom prst="rect">
            <a:avLst/>
          </a:prstGeom>
          <a:ln w="12700">
            <a:miter lim="400000"/>
          </a:ln>
        </p:spPr>
      </p:pic>
      <p:sp>
        <p:nvSpPr>
          <p:cNvPr id="12"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69705354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13"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14"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317" name="例题精讲✍️"/>
          <p:cNvGrpSpPr/>
          <p:nvPr/>
        </p:nvGrpSpPr>
        <p:grpSpPr>
          <a:xfrm>
            <a:off x="546771" y="459108"/>
            <a:ext cx="3441701" cy="1143001"/>
            <a:chOff x="0" y="0"/>
            <a:chExt cx="3441700" cy="1143000"/>
          </a:xfrm>
        </p:grpSpPr>
        <p:sp>
          <p:nvSpPr>
            <p:cNvPr id="316"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315"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318"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19"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20"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21"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22"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23"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24" name="20KB:120KB"/>
          <p:cNvSpPr/>
          <p:nvPr/>
        </p:nvSpPr>
        <p:spPr>
          <a:xfrm>
            <a:off x="3030421"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20KB:120KB</a:t>
            </a:r>
          </a:p>
        </p:txBody>
      </p:sp>
      <p:sp>
        <p:nvSpPr>
          <p:cNvPr id="325" name="200KB:100KB"/>
          <p:cNvSpPr/>
          <p:nvPr/>
        </p:nvSpPr>
        <p:spPr>
          <a:xfrm>
            <a:off x="7084881" y="4776389"/>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326" name="400KB:60KB"/>
          <p:cNvSpPr/>
          <p:nvPr/>
        </p:nvSpPr>
        <p:spPr>
          <a:xfrm>
            <a:off x="11799945"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327" name="若系统采用循环首次适应算法：—&gt;加一个循环指针"/>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循环首次适应算法：—&gt;加一个循环指针</a:t>
            </a:r>
          </a:p>
        </p:txBody>
      </p:sp>
      <p:sp>
        <p:nvSpPr>
          <p:cNvPr id="328"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329"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330"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331"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332"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333" name="线条"/>
          <p:cNvSpPr/>
          <p:nvPr/>
        </p:nvSpPr>
        <p:spPr>
          <a:xfrm flipV="1">
            <a:off x="2997802" y="4402418"/>
            <a:ext cx="1" cy="1143001"/>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24"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85565323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5" name="矩形"/>
          <p:cNvSpPr/>
          <p:nvPr/>
        </p:nvSpPr>
        <p:spPr>
          <a:xfrm>
            <a:off x="355574" y="409277"/>
            <a:ext cx="23672851" cy="12686957"/>
          </a:xfrm>
          <a:prstGeom prst="rect">
            <a:avLst/>
          </a:prstGeom>
          <a:ln w="19050">
            <a:solidFill>
              <a:srgbClr val="DCDEE0">
                <a:alpha val="60662"/>
              </a:srgbClr>
            </a:solidFill>
            <a:miter lim="400000"/>
          </a:ln>
        </p:spPr>
        <p:txBody>
          <a:bodyPr lIns="50800" tIns="50800" rIns="50800" bIns="50800" anchor="ctr"/>
          <a:lstStyle/>
          <a:p>
            <a:pPr>
              <a:defRPr sz="3200">
                <a:solidFill>
                  <a:srgbClr val="FFFFFF"/>
                </a:solidFill>
              </a:defRPr>
            </a:pPr>
            <a:endParaRPr/>
          </a:p>
        </p:txBody>
      </p:sp>
      <p:sp>
        <p:nvSpPr>
          <p:cNvPr id="336" name="Chapter 4 内存管理"/>
          <p:cNvSpPr/>
          <p:nvPr/>
        </p:nvSpPr>
        <p:spPr>
          <a:xfrm>
            <a:off x="10428287" y="12765819"/>
            <a:ext cx="3527426" cy="6731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Chapter 4 内存管理</a:t>
            </a:r>
          </a:p>
        </p:txBody>
      </p:sp>
      <p:sp>
        <p:nvSpPr>
          <p:cNvPr id="337" name="第三节 连续分配存储管理"/>
          <p:cNvSpPr/>
          <p:nvPr/>
        </p:nvSpPr>
        <p:spPr>
          <a:xfrm>
            <a:off x="9857978" y="105864"/>
            <a:ext cx="466804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797979"/>
                </a:solidFill>
                <a:latin typeface="SF Pro Display Regular"/>
                <a:ea typeface="SF Pro Display Regular"/>
                <a:cs typeface="SF Pro Display Regular"/>
                <a:sym typeface="SF Pro Display Regular"/>
              </a:defRPr>
            </a:lvl1pPr>
          </a:lstStyle>
          <a:p>
            <a:r>
              <a:t>第三节 连续分配存储管理</a:t>
            </a:r>
          </a:p>
        </p:txBody>
      </p:sp>
      <p:grpSp>
        <p:nvGrpSpPr>
          <p:cNvPr id="340" name="例题精讲✍️"/>
          <p:cNvGrpSpPr/>
          <p:nvPr/>
        </p:nvGrpSpPr>
        <p:grpSpPr>
          <a:xfrm>
            <a:off x="546771" y="459108"/>
            <a:ext cx="3441701" cy="1143001"/>
            <a:chOff x="0" y="0"/>
            <a:chExt cx="3441700" cy="1143000"/>
          </a:xfrm>
        </p:grpSpPr>
        <p:sp>
          <p:nvSpPr>
            <p:cNvPr id="339" name="例题精讲✍️"/>
            <p:cNvSpPr/>
            <p:nvPr/>
          </p:nvSpPr>
          <p:spPr>
            <a:xfrm>
              <a:off x="38100" y="38100"/>
              <a:ext cx="3365500" cy="10668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r>
                <a:t>例题精讲✍️</a:t>
              </a:r>
            </a:p>
          </p:txBody>
        </p:sp>
        <p:pic>
          <p:nvPicPr>
            <p:cNvPr id="338" name="例题精讲✍️" descr="例题精讲✍️"/>
            <p:cNvPicPr>
              <a:picLocks/>
            </p:cNvPicPr>
            <p:nvPr/>
          </p:nvPicPr>
          <p:blipFill>
            <a:blip r:embed="rId2">
              <a:extLst/>
            </a:blip>
            <a:stretch>
              <a:fillRect/>
            </a:stretch>
          </p:blipFill>
          <p:spPr>
            <a:xfrm>
              <a:off x="0" y="-1"/>
              <a:ext cx="3441701" cy="1143001"/>
            </a:xfrm>
            <a:prstGeom prst="rect">
              <a:avLst/>
            </a:prstGeom>
            <a:effectLst/>
          </p:spPr>
        </p:pic>
      </p:grpSp>
      <p:sp>
        <p:nvSpPr>
          <p:cNvPr id="341" name="矩形"/>
          <p:cNvSpPr/>
          <p:nvPr/>
        </p:nvSpPr>
        <p:spPr>
          <a:xfrm>
            <a:off x="2715772"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42" name="矩形"/>
          <p:cNvSpPr/>
          <p:nvPr/>
        </p:nvSpPr>
        <p:spPr>
          <a:xfrm>
            <a:off x="749729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43" name="线条"/>
          <p:cNvSpPr/>
          <p:nvPr/>
        </p:nvSpPr>
        <p:spPr>
          <a:xfrm>
            <a:off x="5362274"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44" name="线条"/>
          <p:cNvSpPr/>
          <p:nvPr/>
        </p:nvSpPr>
        <p:spPr>
          <a:xfrm>
            <a:off x="628873" y="3754074"/>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45" name="矩形"/>
          <p:cNvSpPr/>
          <p:nvPr/>
        </p:nvSpPr>
        <p:spPr>
          <a:xfrm>
            <a:off x="12302325" y="3420321"/>
            <a:ext cx="2654301" cy="990600"/>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46" name="线条"/>
          <p:cNvSpPr/>
          <p:nvPr/>
        </p:nvSpPr>
        <p:spPr>
          <a:xfrm>
            <a:off x="10167304" y="3754073"/>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47" name="20KB:120KB"/>
          <p:cNvSpPr/>
          <p:nvPr/>
        </p:nvSpPr>
        <p:spPr>
          <a:xfrm>
            <a:off x="3030421"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20KB:120KB</a:t>
            </a:r>
          </a:p>
        </p:txBody>
      </p:sp>
      <p:sp>
        <p:nvSpPr>
          <p:cNvPr id="348" name="200KB:100KB"/>
          <p:cNvSpPr/>
          <p:nvPr/>
        </p:nvSpPr>
        <p:spPr>
          <a:xfrm>
            <a:off x="7084881" y="4776389"/>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349" name="400KB:60KB"/>
          <p:cNvSpPr/>
          <p:nvPr/>
        </p:nvSpPr>
        <p:spPr>
          <a:xfrm>
            <a:off x="11799945" y="4776389"/>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350" name="若系统采用循环首次适应算法：—&gt;加一个循环指针"/>
          <p:cNvSpPr/>
          <p:nvPr/>
        </p:nvSpPr>
        <p:spPr>
          <a:xfrm>
            <a:off x="822907" y="6229133"/>
            <a:ext cx="14735086"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若系统采用</a:t>
            </a:r>
            <a:r>
              <a:rPr b="1">
                <a:latin typeface="Helvetica"/>
                <a:ea typeface="Helvetica"/>
                <a:cs typeface="Helvetica"/>
                <a:sym typeface="Helvetica"/>
              </a:rPr>
              <a:t>循环首次适应算法：—&gt;加一个循环指针</a:t>
            </a:r>
          </a:p>
        </p:txBody>
      </p:sp>
      <p:sp>
        <p:nvSpPr>
          <p:cNvPr id="351" name="p1先申请大小为30KB"/>
          <p:cNvSpPr/>
          <p:nvPr/>
        </p:nvSpPr>
        <p:spPr>
          <a:xfrm>
            <a:off x="15924773" y="127963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p1先申请大小为30KB</a:t>
            </a:r>
          </a:p>
        </p:txBody>
      </p:sp>
      <p:sp>
        <p:nvSpPr>
          <p:cNvPr id="352" name="p2再申请大小为20KB"/>
          <p:cNvSpPr/>
          <p:nvPr/>
        </p:nvSpPr>
        <p:spPr>
          <a:xfrm>
            <a:off x="15924773" y="2270386"/>
            <a:ext cx="621855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p2再申请大小为20KB</a:t>
            </a:r>
          </a:p>
        </p:txBody>
      </p:sp>
      <p:sp>
        <p:nvSpPr>
          <p:cNvPr id="353" name="p1分配完30KB后："/>
          <p:cNvSpPr/>
          <p:nvPr/>
        </p:nvSpPr>
        <p:spPr>
          <a:xfrm>
            <a:off x="822907" y="7323124"/>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p1分配完30KB后：</a:t>
            </a:r>
          </a:p>
        </p:txBody>
      </p:sp>
      <p:sp>
        <p:nvSpPr>
          <p:cNvPr id="354" name="p2分配完20KB后："/>
          <p:cNvSpPr/>
          <p:nvPr/>
        </p:nvSpPr>
        <p:spPr>
          <a:xfrm>
            <a:off x="822907" y="10554673"/>
            <a:ext cx="780173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r>
              <a:t>p2分配完20KB后：</a:t>
            </a:r>
          </a:p>
        </p:txBody>
      </p:sp>
      <p:sp>
        <p:nvSpPr>
          <p:cNvPr id="355" name="当前空闲链如下图，"/>
          <p:cNvSpPr/>
          <p:nvPr/>
        </p:nvSpPr>
        <p:spPr>
          <a:xfrm>
            <a:off x="433885" y="1583313"/>
            <a:ext cx="582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r>
              <a:t>当前空闲链如下图，</a:t>
            </a:r>
          </a:p>
        </p:txBody>
      </p:sp>
      <p:sp>
        <p:nvSpPr>
          <p:cNvPr id="356" name="矩形"/>
          <p:cNvSpPr/>
          <p:nvPr/>
        </p:nvSpPr>
        <p:spPr>
          <a:xfrm>
            <a:off x="2842772"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57" name="矩形"/>
          <p:cNvSpPr/>
          <p:nvPr/>
        </p:nvSpPr>
        <p:spPr>
          <a:xfrm>
            <a:off x="762429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58" name="线条"/>
          <p:cNvSpPr/>
          <p:nvPr/>
        </p:nvSpPr>
        <p:spPr>
          <a:xfrm>
            <a:off x="5489274"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59" name="线条"/>
          <p:cNvSpPr/>
          <p:nvPr/>
        </p:nvSpPr>
        <p:spPr>
          <a:xfrm>
            <a:off x="755873" y="8677168"/>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60" name="矩形"/>
          <p:cNvSpPr/>
          <p:nvPr/>
        </p:nvSpPr>
        <p:spPr>
          <a:xfrm>
            <a:off x="12429325" y="8343414"/>
            <a:ext cx="2654301" cy="990601"/>
          </a:xfrm>
          <a:prstGeom prst="rect">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b="1">
                <a:solidFill>
                  <a:srgbClr val="FFFFFF"/>
                </a:solidFill>
                <a:latin typeface="Helvetica"/>
                <a:ea typeface="Helvetica"/>
                <a:cs typeface="Helvetica"/>
                <a:sym typeface="Helvetica"/>
              </a:defRPr>
            </a:pPr>
            <a:endParaRPr/>
          </a:p>
        </p:txBody>
      </p:sp>
      <p:sp>
        <p:nvSpPr>
          <p:cNvPr id="361" name="线条"/>
          <p:cNvSpPr/>
          <p:nvPr/>
        </p:nvSpPr>
        <p:spPr>
          <a:xfrm>
            <a:off x="10294304" y="8677167"/>
            <a:ext cx="2119314" cy="1"/>
          </a:xfrm>
          <a:prstGeom prst="line">
            <a:avLst/>
          </a:prstGeom>
          <a:ln w="50800">
            <a:solidFill>
              <a:srgbClr val="000000"/>
            </a:solidFill>
            <a:miter lim="400000"/>
            <a:tailEnd type="triangle"/>
          </a:ln>
        </p:spPr>
        <p:txBody>
          <a:bodyPr lIns="50800" tIns="50800" rIns="50800" bIns="50800" anchor="ctr"/>
          <a:lstStyle/>
          <a:p>
            <a:pPr>
              <a:defRPr sz="3200"/>
            </a:pPr>
            <a:endParaRPr/>
          </a:p>
        </p:txBody>
      </p:sp>
      <p:sp>
        <p:nvSpPr>
          <p:cNvPr id="362" name="50KB:90KB"/>
          <p:cNvSpPr/>
          <p:nvPr/>
        </p:nvSpPr>
        <p:spPr>
          <a:xfrm>
            <a:off x="2556495" y="9401804"/>
            <a:ext cx="322685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b="1">
                <a:latin typeface="Helvetica"/>
                <a:ea typeface="Helvetica"/>
                <a:cs typeface="Helvetica"/>
                <a:sym typeface="Helvetica"/>
              </a:defRPr>
            </a:lvl1pPr>
          </a:lstStyle>
          <a:p>
            <a:r>
              <a:t>50KB:90KB</a:t>
            </a:r>
          </a:p>
        </p:txBody>
      </p:sp>
      <p:sp>
        <p:nvSpPr>
          <p:cNvPr id="363" name="200KB:100KB"/>
          <p:cNvSpPr/>
          <p:nvPr/>
        </p:nvSpPr>
        <p:spPr>
          <a:xfrm>
            <a:off x="7841093" y="9401804"/>
            <a:ext cx="3704464"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200KB:100KB</a:t>
            </a:r>
          </a:p>
        </p:txBody>
      </p:sp>
      <p:sp>
        <p:nvSpPr>
          <p:cNvPr id="364" name="400KB:60KB"/>
          <p:cNvSpPr/>
          <p:nvPr/>
        </p:nvSpPr>
        <p:spPr>
          <a:xfrm>
            <a:off x="11936120" y="9401805"/>
            <a:ext cx="3386710"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r>
              <a:t>400KB:60KB</a:t>
            </a:r>
          </a:p>
        </p:txBody>
      </p:sp>
      <p:sp>
        <p:nvSpPr>
          <p:cNvPr id="365" name="线条"/>
          <p:cNvSpPr/>
          <p:nvPr/>
        </p:nvSpPr>
        <p:spPr>
          <a:xfrm flipV="1">
            <a:off x="2997802" y="4402418"/>
            <a:ext cx="1" cy="1143001"/>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366" name="线条"/>
          <p:cNvSpPr/>
          <p:nvPr/>
        </p:nvSpPr>
        <p:spPr>
          <a:xfrm flipV="1">
            <a:off x="7730732" y="9372844"/>
            <a:ext cx="1" cy="1143001"/>
          </a:xfrm>
          <a:prstGeom prst="line">
            <a:avLst/>
          </a:prstGeom>
          <a:ln w="76200">
            <a:solidFill>
              <a:schemeClr val="accent5"/>
            </a:solidFill>
            <a:miter lim="400000"/>
            <a:tailEnd type="triangle"/>
          </a:ln>
        </p:spPr>
        <p:txBody>
          <a:bodyPr lIns="50800" tIns="50800" rIns="50800" bIns="50800" anchor="ctr"/>
          <a:lstStyle/>
          <a:p>
            <a:pPr>
              <a:defRPr sz="3200"/>
            </a:pPr>
            <a:endParaRPr/>
          </a:p>
        </p:txBody>
      </p:sp>
      <p:sp>
        <p:nvSpPr>
          <p:cNvPr id="34" name="4.3.3.4 动态分区分配的流程"/>
          <p:cNvSpPr/>
          <p:nvPr/>
        </p:nvSpPr>
        <p:spPr>
          <a:xfrm>
            <a:off x="91557" y="45075"/>
            <a:ext cx="2769989" cy="3488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sz="3600">
                <a:latin typeface="华文细黑"/>
                <a:ea typeface="华文细黑"/>
                <a:cs typeface="华文细黑"/>
                <a:sym typeface="华文细黑"/>
              </a:defRPr>
            </a:lvl1pPr>
          </a:lstStyle>
          <a:p>
            <a:r>
              <a:rPr sz="1600">
                <a:solidFill>
                  <a:schemeClr val="bg2">
                    <a:lumMod val="90000"/>
                  </a:schemeClr>
                </a:solidFill>
                <a:latin typeface="SimSun" charset="-122"/>
                <a:ea typeface="SimSun" charset="-122"/>
                <a:cs typeface="SimSun" charset="-122"/>
              </a:rPr>
              <a:t>4.3.3.4 动态分区分配的流程</a:t>
            </a:r>
          </a:p>
        </p:txBody>
      </p:sp>
    </p:spTree>
    <p:extLst>
      <p:ext uri="{BB962C8B-B14F-4D97-AF65-F5344CB8AC3E}">
        <p14:creationId xmlns:p14="http://schemas.microsoft.com/office/powerpoint/2010/main" val="1413453947"/>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535</TotalTime>
  <Words>3360</Words>
  <Application>Microsoft Macintosh PowerPoint</Application>
  <PresentationFormat>自定义</PresentationFormat>
  <Paragraphs>1547</Paragraphs>
  <Slides>123</Slides>
  <Notes>27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123</vt:i4>
      </vt:variant>
    </vt:vector>
  </HeadingPairs>
  <TitlesOfParts>
    <vt:vector size="136" baseType="lpstr">
      <vt:lpstr>Apple Color Emoji</vt:lpstr>
      <vt:lpstr>Hannotate SC Bold</vt:lpstr>
      <vt:lpstr>Hannotate SC Regular</vt:lpstr>
      <vt:lpstr>Helvetica</vt:lpstr>
      <vt:lpstr>Helvetica Light</vt:lpstr>
      <vt:lpstr>Helvetica Neue</vt:lpstr>
      <vt:lpstr>Lantinghei SC Demibold</vt:lpstr>
      <vt:lpstr>Lantinghei SC Extralight</vt:lpstr>
      <vt:lpstr>SF Pro Display Regular</vt:lpstr>
      <vt:lpstr>SimSun</vt:lpstr>
      <vt:lpstr>华文细黑</vt:lpstr>
      <vt:lpstr>Arial</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用户</cp:lastModifiedBy>
  <cp:revision>30</cp:revision>
  <dcterms:modified xsi:type="dcterms:W3CDTF">2020-02-18T04:57:31Z</dcterms:modified>
</cp:coreProperties>
</file>